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48" r:id="rId2"/>
    <p:sldMasterId id="2147483691" r:id="rId3"/>
  </p:sldMasterIdLst>
  <p:notesMasterIdLst>
    <p:notesMasterId r:id="rId19"/>
  </p:notesMasterIdLst>
  <p:sldIdLst>
    <p:sldId id="256" r:id="rId4"/>
    <p:sldId id="271" r:id="rId5"/>
    <p:sldId id="1817" r:id="rId6"/>
    <p:sldId id="257" r:id="rId7"/>
    <p:sldId id="258" r:id="rId8"/>
    <p:sldId id="260" r:id="rId9"/>
    <p:sldId id="262" r:id="rId10"/>
    <p:sldId id="263" r:id="rId11"/>
    <p:sldId id="265" r:id="rId12"/>
    <p:sldId id="264" r:id="rId13"/>
    <p:sldId id="266" r:id="rId14"/>
    <p:sldId id="267" r:id="rId15"/>
    <p:sldId id="268" r:id="rId16"/>
    <p:sldId id="269" r:id="rId17"/>
    <p:sldId id="270"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992" autoAdjust="0"/>
  </p:normalViewPr>
  <p:slideViewPr>
    <p:cSldViewPr snapToGrid="0" snapToObjects="1">
      <p:cViewPr varScale="1">
        <p:scale>
          <a:sx n="59" d="100"/>
          <a:sy n="59" d="100"/>
        </p:scale>
        <p:origin x="1716"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373ECF-43B8-46EF-B0DC-F7B11AB5ED5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7B7E7CFD-F836-4591-ADF5-C26458D434CF}">
      <dgm:prSet custT="1"/>
      <dgm:spPr/>
      <dgm:t>
        <a:bodyPr/>
        <a:lstStyle/>
        <a:p>
          <a:r>
            <a:rPr lang="en-US" sz="1800" dirty="0">
              <a:latin typeface="Times New Roman" panose="02020603050405020304" pitchFamily="18" charset="0"/>
              <a:cs typeface="Times New Roman" panose="02020603050405020304" pitchFamily="18" charset="0"/>
            </a:rPr>
            <a:t>Objective: The primary objective of this project is to develop an AI-powered solution for the New York Times Connection Game by generating logical word groups and evaluating the AI-generated puzzles against the original puzzles to ensure accuracy and effectiveness</a:t>
          </a:r>
          <a:r>
            <a:rPr lang="en-US" sz="1400" dirty="0">
              <a:latin typeface="Times New Roman" panose="02020603050405020304" pitchFamily="18" charset="0"/>
              <a:cs typeface="Times New Roman" panose="02020603050405020304" pitchFamily="18" charset="0"/>
            </a:rPr>
            <a:t>.</a:t>
          </a:r>
        </a:p>
      </dgm:t>
    </dgm:pt>
    <dgm:pt modelId="{F2B6F278-DE56-4DBA-9B4F-5458EA5B4A71}" type="parTrans" cxnId="{ED2188D6-FDB9-42CD-BC6E-A11BF89C100E}">
      <dgm:prSet/>
      <dgm:spPr/>
      <dgm:t>
        <a:bodyPr/>
        <a:lstStyle/>
        <a:p>
          <a:endParaRPr lang="en-US"/>
        </a:p>
      </dgm:t>
    </dgm:pt>
    <dgm:pt modelId="{B3923F1B-9617-4DBE-B74F-76BD659D3D5C}" type="sibTrans" cxnId="{ED2188D6-FDB9-42CD-BC6E-A11BF89C100E}">
      <dgm:prSet/>
      <dgm:spPr/>
      <dgm:t>
        <a:bodyPr/>
        <a:lstStyle/>
        <a:p>
          <a:endParaRPr lang="en-US"/>
        </a:p>
      </dgm:t>
    </dgm:pt>
    <dgm:pt modelId="{66885390-92E1-4971-8279-1487DF80E2E6}">
      <dgm:prSet custT="1"/>
      <dgm:spPr/>
      <dgm:t>
        <a:bodyPr/>
        <a:lstStyle/>
        <a:p>
          <a:r>
            <a:rPr lang="en-US" sz="1800" dirty="0">
              <a:latin typeface="Times New Roman" panose="02020603050405020304" pitchFamily="18" charset="0"/>
              <a:cs typeface="Times New Roman" panose="02020603050405020304" pitchFamily="18" charset="0"/>
            </a:rPr>
            <a:t>Key Problem: The New York Times Connection Game requires efficient and accurate word grouping based on semantic relationships, which can be challenging to automate. Our project aims to address this issue by leveraging AI to ensure consistent and logical groupings that resemble the human comprehension.</a:t>
          </a:r>
          <a:endParaRPr lang="en-US" sz="1800" dirty="0"/>
        </a:p>
      </dgm:t>
    </dgm:pt>
    <dgm:pt modelId="{7BF080C1-5838-46DB-90BB-196E23CD122E}" type="parTrans" cxnId="{DDE0293E-B65C-4C46-8723-43B9847A2AAE}">
      <dgm:prSet/>
      <dgm:spPr/>
      <dgm:t>
        <a:bodyPr/>
        <a:lstStyle/>
        <a:p>
          <a:endParaRPr lang="en-US"/>
        </a:p>
      </dgm:t>
    </dgm:pt>
    <dgm:pt modelId="{132E6002-6F22-4F1B-92C2-6660DD11D516}" type="sibTrans" cxnId="{DDE0293E-B65C-4C46-8723-43B9847A2AAE}">
      <dgm:prSet/>
      <dgm:spPr/>
      <dgm:t>
        <a:bodyPr/>
        <a:lstStyle/>
        <a:p>
          <a:endParaRPr lang="en-US"/>
        </a:p>
      </dgm:t>
    </dgm:pt>
    <dgm:pt modelId="{966E31D7-958F-49DB-A56D-81FDE8F8A727}">
      <dgm:prSet custT="1"/>
      <dgm:spPr/>
      <dgm:t>
        <a:bodyPr/>
        <a:lstStyle/>
        <a:p>
          <a:r>
            <a:rPr lang="en-US" sz="1400" dirty="0">
              <a:latin typeface="Times New Roman" panose="02020603050405020304" pitchFamily="18" charset="0"/>
              <a:cs typeface="Times New Roman" panose="02020603050405020304" pitchFamily="18" charset="0"/>
            </a:rPr>
            <a:t>Scope The project focuses on creating a Minimum Viable Product (MVP) that integrates:</a:t>
          </a:r>
        </a:p>
        <a:p>
          <a:r>
            <a:rPr lang="en-US" sz="1400" dirty="0">
              <a:latin typeface="Times New Roman" panose="02020603050405020304" pitchFamily="18" charset="0"/>
              <a:cs typeface="Times New Roman" panose="02020603050405020304" pitchFamily="18" charset="0"/>
            </a:rPr>
            <a:t>Automated grouping of words for a given puzzle using Word2Vec and similarity measures.</a:t>
          </a:r>
        </a:p>
        <a:p>
          <a:r>
            <a:rPr lang="en-US" sz="1400" dirty="0">
              <a:latin typeface="Times New Roman" panose="02020603050405020304" pitchFamily="18" charset="0"/>
              <a:cs typeface="Times New Roman" panose="02020603050405020304" pitchFamily="18" charset="0"/>
            </a:rPr>
            <a:t>A web-based interface for visualizing and interacting with grouped words.</a:t>
          </a:r>
        </a:p>
        <a:p>
          <a:r>
            <a:rPr lang="en-US" sz="1400" dirty="0">
              <a:latin typeface="Times New Roman" panose="02020603050405020304" pitchFamily="18" charset="0"/>
              <a:cs typeface="Times New Roman" panose="02020603050405020304" pitchFamily="18" charset="0"/>
            </a:rPr>
            <a:t>Evaluation metrics to assess the accuracy and effectiveness of the generated groups.</a:t>
          </a:r>
        </a:p>
      </dgm:t>
    </dgm:pt>
    <dgm:pt modelId="{F0634B23-7057-489E-B134-7F191D7B9A41}" type="parTrans" cxnId="{EF05F6A1-F34E-49F8-BA00-22DE3512D318}">
      <dgm:prSet/>
      <dgm:spPr/>
      <dgm:t>
        <a:bodyPr/>
        <a:lstStyle/>
        <a:p>
          <a:endParaRPr lang="en-US"/>
        </a:p>
      </dgm:t>
    </dgm:pt>
    <dgm:pt modelId="{B0575733-D55A-4352-BC9D-8F0FF99B1373}" type="sibTrans" cxnId="{EF05F6A1-F34E-49F8-BA00-22DE3512D318}">
      <dgm:prSet/>
      <dgm:spPr/>
      <dgm:t>
        <a:bodyPr/>
        <a:lstStyle/>
        <a:p>
          <a:endParaRPr lang="en-US"/>
        </a:p>
      </dgm:t>
    </dgm:pt>
    <dgm:pt modelId="{60CB1BBC-221A-4BBC-BAB6-AEFB492E0D23}" type="pres">
      <dgm:prSet presAssocID="{4A373ECF-43B8-46EF-B0DC-F7B11AB5ED54}" presName="diagram" presStyleCnt="0">
        <dgm:presLayoutVars>
          <dgm:dir/>
          <dgm:resizeHandles val="exact"/>
        </dgm:presLayoutVars>
      </dgm:prSet>
      <dgm:spPr/>
    </dgm:pt>
    <dgm:pt modelId="{CA93DE63-1892-41C4-84CD-20528A689896}" type="pres">
      <dgm:prSet presAssocID="{7B7E7CFD-F836-4591-ADF5-C26458D434CF}" presName="node" presStyleLbl="node1" presStyleIdx="0" presStyleCnt="3">
        <dgm:presLayoutVars>
          <dgm:bulletEnabled val="1"/>
        </dgm:presLayoutVars>
      </dgm:prSet>
      <dgm:spPr/>
    </dgm:pt>
    <dgm:pt modelId="{CC133FA8-738D-46C9-BDDC-6461506972AB}" type="pres">
      <dgm:prSet presAssocID="{B3923F1B-9617-4DBE-B74F-76BD659D3D5C}" presName="sibTrans" presStyleCnt="0"/>
      <dgm:spPr/>
    </dgm:pt>
    <dgm:pt modelId="{57109B52-86BC-4A7E-AAD1-824022E2ECB4}" type="pres">
      <dgm:prSet presAssocID="{66885390-92E1-4971-8279-1487DF80E2E6}" presName="node" presStyleLbl="node1" presStyleIdx="1" presStyleCnt="3">
        <dgm:presLayoutVars>
          <dgm:bulletEnabled val="1"/>
        </dgm:presLayoutVars>
      </dgm:prSet>
      <dgm:spPr/>
    </dgm:pt>
    <dgm:pt modelId="{F9D1396A-E192-46C7-B497-E7C2315454C9}" type="pres">
      <dgm:prSet presAssocID="{132E6002-6F22-4F1B-92C2-6660DD11D516}" presName="sibTrans" presStyleCnt="0"/>
      <dgm:spPr/>
    </dgm:pt>
    <dgm:pt modelId="{5296037B-A414-4989-902F-126C61947DD1}" type="pres">
      <dgm:prSet presAssocID="{966E31D7-958F-49DB-A56D-81FDE8F8A727}" presName="node" presStyleLbl="node1" presStyleIdx="2" presStyleCnt="3">
        <dgm:presLayoutVars>
          <dgm:bulletEnabled val="1"/>
        </dgm:presLayoutVars>
      </dgm:prSet>
      <dgm:spPr/>
    </dgm:pt>
  </dgm:ptLst>
  <dgm:cxnLst>
    <dgm:cxn modelId="{B1C0B415-067F-4715-820E-5A30FE0173BA}" type="presOf" srcId="{4A373ECF-43B8-46EF-B0DC-F7B11AB5ED54}" destId="{60CB1BBC-221A-4BBC-BAB6-AEFB492E0D23}" srcOrd="0" destOrd="0" presId="urn:microsoft.com/office/officeart/2005/8/layout/default"/>
    <dgm:cxn modelId="{DDE0293E-B65C-4C46-8723-43B9847A2AAE}" srcId="{4A373ECF-43B8-46EF-B0DC-F7B11AB5ED54}" destId="{66885390-92E1-4971-8279-1487DF80E2E6}" srcOrd="1" destOrd="0" parTransId="{7BF080C1-5838-46DB-90BB-196E23CD122E}" sibTransId="{132E6002-6F22-4F1B-92C2-6660DD11D516}"/>
    <dgm:cxn modelId="{EF05F6A1-F34E-49F8-BA00-22DE3512D318}" srcId="{4A373ECF-43B8-46EF-B0DC-F7B11AB5ED54}" destId="{966E31D7-958F-49DB-A56D-81FDE8F8A727}" srcOrd="2" destOrd="0" parTransId="{F0634B23-7057-489E-B134-7F191D7B9A41}" sibTransId="{B0575733-D55A-4352-BC9D-8F0FF99B1373}"/>
    <dgm:cxn modelId="{E4B02DAE-0CBF-4BB6-B179-E65F6D7F6AA5}" type="presOf" srcId="{966E31D7-958F-49DB-A56D-81FDE8F8A727}" destId="{5296037B-A414-4989-902F-126C61947DD1}" srcOrd="0" destOrd="0" presId="urn:microsoft.com/office/officeart/2005/8/layout/default"/>
    <dgm:cxn modelId="{A3C589C4-D5D4-40B4-B960-413B48D4A6F6}" type="presOf" srcId="{66885390-92E1-4971-8279-1487DF80E2E6}" destId="{57109B52-86BC-4A7E-AAD1-824022E2ECB4}" srcOrd="0" destOrd="0" presId="urn:microsoft.com/office/officeart/2005/8/layout/default"/>
    <dgm:cxn modelId="{ED2188D6-FDB9-42CD-BC6E-A11BF89C100E}" srcId="{4A373ECF-43B8-46EF-B0DC-F7B11AB5ED54}" destId="{7B7E7CFD-F836-4591-ADF5-C26458D434CF}" srcOrd="0" destOrd="0" parTransId="{F2B6F278-DE56-4DBA-9B4F-5458EA5B4A71}" sibTransId="{B3923F1B-9617-4DBE-B74F-76BD659D3D5C}"/>
    <dgm:cxn modelId="{794246F1-A2F4-49A0-9CB1-15CC40D9A77C}" type="presOf" srcId="{7B7E7CFD-F836-4591-ADF5-C26458D434CF}" destId="{CA93DE63-1892-41C4-84CD-20528A689896}" srcOrd="0" destOrd="0" presId="urn:microsoft.com/office/officeart/2005/8/layout/default"/>
    <dgm:cxn modelId="{9B8B4111-7CD7-4D0B-8B7F-30258B3B8A99}" type="presParOf" srcId="{60CB1BBC-221A-4BBC-BAB6-AEFB492E0D23}" destId="{CA93DE63-1892-41C4-84CD-20528A689896}" srcOrd="0" destOrd="0" presId="urn:microsoft.com/office/officeart/2005/8/layout/default"/>
    <dgm:cxn modelId="{FC5EF8EC-6C24-4646-A42C-E7B2D42F44AF}" type="presParOf" srcId="{60CB1BBC-221A-4BBC-BAB6-AEFB492E0D23}" destId="{CC133FA8-738D-46C9-BDDC-6461506972AB}" srcOrd="1" destOrd="0" presId="urn:microsoft.com/office/officeart/2005/8/layout/default"/>
    <dgm:cxn modelId="{9943E7A1-68F2-4E36-A4A4-0F131F8E984B}" type="presParOf" srcId="{60CB1BBC-221A-4BBC-BAB6-AEFB492E0D23}" destId="{57109B52-86BC-4A7E-AAD1-824022E2ECB4}" srcOrd="2" destOrd="0" presId="urn:microsoft.com/office/officeart/2005/8/layout/default"/>
    <dgm:cxn modelId="{56A2936B-788C-495F-B6D0-3DC7146D3293}" type="presParOf" srcId="{60CB1BBC-221A-4BBC-BAB6-AEFB492E0D23}" destId="{F9D1396A-E192-46C7-B497-E7C2315454C9}" srcOrd="3" destOrd="0" presId="urn:microsoft.com/office/officeart/2005/8/layout/default"/>
    <dgm:cxn modelId="{C04240CA-0960-420D-80F8-295AC9A4FC45}" type="presParOf" srcId="{60CB1BBC-221A-4BBC-BAB6-AEFB492E0D23}" destId="{5296037B-A414-4989-902F-126C61947DD1}"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3DE63-1892-41C4-84CD-20528A689896}">
      <dsp:nvSpPr>
        <dsp:cNvPr id="0" name=""/>
        <dsp:cNvSpPr/>
      </dsp:nvSpPr>
      <dsp:spPr>
        <a:xfrm>
          <a:off x="191006" y="1103"/>
          <a:ext cx="3573660" cy="2144196"/>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Objective: The primary objective of this project is to develop an AI-powered solution for the New York Times Connection Game by generating logical word groups and evaluating the AI-generated puzzles against the original puzzles to ensure accuracy and effectiveness</a:t>
          </a:r>
          <a:r>
            <a:rPr lang="en-US" sz="1400" kern="1200" dirty="0">
              <a:latin typeface="Times New Roman" panose="02020603050405020304" pitchFamily="18" charset="0"/>
              <a:cs typeface="Times New Roman" panose="02020603050405020304" pitchFamily="18" charset="0"/>
            </a:rPr>
            <a:t>.</a:t>
          </a:r>
        </a:p>
      </dsp:txBody>
      <dsp:txXfrm>
        <a:off x="191006" y="1103"/>
        <a:ext cx="3573660" cy="2144196"/>
      </dsp:txXfrm>
    </dsp:sp>
    <dsp:sp modelId="{57109B52-86BC-4A7E-AAD1-824022E2ECB4}">
      <dsp:nvSpPr>
        <dsp:cNvPr id="0" name=""/>
        <dsp:cNvSpPr/>
      </dsp:nvSpPr>
      <dsp:spPr>
        <a:xfrm>
          <a:off x="4122033" y="1103"/>
          <a:ext cx="3573660" cy="2144196"/>
        </a:xfrm>
        <a:prstGeom prst="rect">
          <a:avLst/>
        </a:prstGeom>
        <a:solidFill>
          <a:schemeClr val="accent5">
            <a:hueOff val="-4966938"/>
            <a:satOff val="19906"/>
            <a:lumOff val="43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Key Problem: The New York Times Connection Game requires efficient and accurate word grouping based on semantic relationships, which can be challenging to automate. Our project aims to address this issue by leveraging AI to ensure consistent and logical groupings that resemble the human comprehension.</a:t>
          </a:r>
          <a:endParaRPr lang="en-US" sz="1800" kern="1200" dirty="0"/>
        </a:p>
      </dsp:txBody>
      <dsp:txXfrm>
        <a:off x="4122033" y="1103"/>
        <a:ext cx="3573660" cy="2144196"/>
      </dsp:txXfrm>
    </dsp:sp>
    <dsp:sp modelId="{5296037B-A414-4989-902F-126C61947DD1}">
      <dsp:nvSpPr>
        <dsp:cNvPr id="0" name=""/>
        <dsp:cNvSpPr/>
      </dsp:nvSpPr>
      <dsp:spPr>
        <a:xfrm>
          <a:off x="2156519" y="2502666"/>
          <a:ext cx="3573660" cy="2144196"/>
        </a:xfrm>
        <a:prstGeom prst="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Scope The project focuses on creating a Minimum Viable Product (MVP) that integrates:</a:t>
          </a:r>
        </a:p>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Automated grouping of words for a given puzzle using Word2Vec and similarity measures.</a:t>
          </a:r>
        </a:p>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A web-based interface for visualizing and interacting with grouped words.</a:t>
          </a:r>
        </a:p>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Evaluation metrics to assess the accuracy and effectiveness of the generated groups.</a:t>
          </a:r>
        </a:p>
      </dsp:txBody>
      <dsp:txXfrm>
        <a:off x="2156519" y="2502666"/>
        <a:ext cx="3573660" cy="214419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sv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CAFEB-6882-4CF9-ABDC-9B1BEE0AB304}" type="datetimeFigureOut">
              <a:rPr lang="en-US" smtClean="0"/>
              <a:t>12/12/2024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A63DBE-1D35-4505-A020-468057E6A500}" type="slidenum">
              <a:rPr lang="en-US" smtClean="0"/>
              <a:t>‹#›</a:t>
            </a:fld>
            <a:endParaRPr lang="en-US"/>
          </a:p>
        </p:txBody>
      </p:sp>
    </p:spTree>
    <p:extLst>
      <p:ext uri="{BB962C8B-B14F-4D97-AF65-F5344CB8AC3E}">
        <p14:creationId xmlns:p14="http://schemas.microsoft.com/office/powerpoint/2010/main" val="2265509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The New York Times Connection Game is a word puzzle that tests players' ability to group 16 words according to associations or common themes into 4 different groups.</a:t>
            </a:r>
          </a:p>
          <a:p>
            <a:r>
              <a:rPr lang="en-US" dirty="0"/>
              <a:t>https://www.nytimes.com/games/connections</a:t>
            </a:r>
          </a:p>
        </p:txBody>
      </p:sp>
      <p:sp>
        <p:nvSpPr>
          <p:cNvPr id="4" name="Slide Number Placeholder 3"/>
          <p:cNvSpPr>
            <a:spLocks noGrp="1"/>
          </p:cNvSpPr>
          <p:nvPr>
            <p:ph type="sldNum" sz="quarter" idx="5"/>
          </p:nvPr>
        </p:nvSpPr>
        <p:spPr/>
        <p:txBody>
          <a:bodyPr/>
          <a:lstStyle/>
          <a:p>
            <a:fld id="{60A63DBE-1D35-4505-A020-468057E6A500}" type="slidenum">
              <a:rPr lang="en-US" smtClean="0"/>
              <a:t>4</a:t>
            </a:fld>
            <a:endParaRPr lang="en-US"/>
          </a:p>
        </p:txBody>
      </p:sp>
    </p:spTree>
    <p:extLst>
      <p:ext uri="{BB962C8B-B14F-4D97-AF65-F5344CB8AC3E}">
        <p14:creationId xmlns:p14="http://schemas.microsoft.com/office/powerpoint/2010/main" val="2005126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3.xml"/><Relationship Id="rId1" Type="http://schemas.openxmlformats.org/officeDocument/2006/relationships/tags" Target="../tags/tag1.xml"/><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CFC6A-9AE6-404D-9FDD-168B477B9C90}" type="datetimeFigureOut">
              <a:rPr lang="en-US" dirty="0"/>
              <a:t>12/12/2024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Title, 4 Lg Pics,and 4 Headers">
    <p:bg>
      <p:bgPr>
        <a:solidFill>
          <a:schemeClr val="bg1"/>
        </a:solidFill>
        <a:effectLst/>
      </p:bgPr>
    </p:bg>
    <p:spTree>
      <p:nvGrpSpPr>
        <p:cNvPr id="1" name=""/>
        <p:cNvGrpSpPr/>
        <p:nvPr/>
      </p:nvGrpSpPr>
      <p:grpSpPr>
        <a:xfrm>
          <a:off x="0" y="0"/>
          <a:ext cx="0" cy="0"/>
          <a:chOff x="0" y="0"/>
          <a:chExt cx="0" cy="0"/>
        </a:xfrm>
      </p:grpSpPr>
      <p:grpSp>
        <p:nvGrpSpPr>
          <p:cNvPr id="99" name="Background">
            <a:extLst>
              <a:ext uri="{FF2B5EF4-FFF2-40B4-BE49-F238E27FC236}">
                <a16:creationId xmlns:a16="http://schemas.microsoft.com/office/drawing/2014/main" id="{C2DB4ABF-FC80-43CA-AA01-B072E9DC200B}"/>
              </a:ext>
              <a:ext uri="{C183D7F6-B498-43B3-948B-1728B52AA6E4}">
                <adec:decorative xmlns:adec="http://schemas.microsoft.com/office/drawing/2017/decorative" val="1"/>
              </a:ext>
            </a:extLst>
          </p:cNvPr>
          <p:cNvGrpSpPr/>
          <p:nvPr/>
        </p:nvGrpSpPr>
        <p:grpSpPr>
          <a:xfrm>
            <a:off x="274320" y="1028377"/>
            <a:ext cx="8613649" cy="4173818"/>
            <a:chOff x="365759" y="1028377"/>
            <a:chExt cx="11484865" cy="4173818"/>
          </a:xfrm>
        </p:grpSpPr>
        <p:pic>
          <p:nvPicPr>
            <p:cNvPr id="96" name="Divider">
              <a:extLst>
                <a:ext uri="{FF2B5EF4-FFF2-40B4-BE49-F238E27FC236}">
                  <a16:creationId xmlns:a16="http://schemas.microsoft.com/office/drawing/2014/main" id="{F6D00736-4E44-4617-83F3-B5A93F28ED82}"/>
                </a:ext>
                <a:ext uri="{C183D7F6-B498-43B3-948B-1728B52AA6E4}">
                  <adec:decorative xmlns:adec="http://schemas.microsoft.com/office/drawing/2017/decorative" val="1"/>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65759" y="1028377"/>
              <a:ext cx="11484864" cy="45720"/>
            </a:xfrm>
            <a:prstGeom prst="rect">
              <a:avLst/>
            </a:prstGeom>
          </p:spPr>
        </p:pic>
        <p:pic>
          <p:nvPicPr>
            <p:cNvPr id="95" name="Background">
              <a:extLst>
                <a:ext uri="{FF2B5EF4-FFF2-40B4-BE49-F238E27FC236}">
                  <a16:creationId xmlns:a16="http://schemas.microsoft.com/office/drawing/2014/main" id="{37E98482-26B4-4B27-9672-386980590A81}"/>
                </a:ext>
                <a:ext uri="{C183D7F6-B498-43B3-948B-1728B52AA6E4}">
                  <adec:decorative xmlns:adec="http://schemas.microsoft.com/office/drawing/2017/decorative" val="1"/>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365760" y="4744995"/>
              <a:ext cx="11484864" cy="457200"/>
            </a:xfrm>
            <a:prstGeom prst="rect">
              <a:avLst/>
            </a:prstGeom>
          </p:spPr>
        </p:pic>
      </p:grpSp>
      <p:sp>
        <p:nvSpPr>
          <p:cNvPr id="97" name="Slide Number">
            <a:extLst>
              <a:ext uri="{FF2B5EF4-FFF2-40B4-BE49-F238E27FC236}">
                <a16:creationId xmlns:a16="http://schemas.microsoft.com/office/drawing/2014/main" id="{4E12A119-63D8-4FB5-9AE0-FE08C858C579}"/>
              </a:ext>
            </a:extLst>
          </p:cNvPr>
          <p:cNvSpPr>
            <a:spLocks noGrp="1"/>
          </p:cNvSpPr>
          <p:nvPr>
            <p:ph type="sldNum" idx="97"/>
          </p:nvPr>
        </p:nvSpPr>
        <p:spPr>
          <a:xfrm>
            <a:off x="8510778" y="6446520"/>
            <a:ext cx="363474" cy="228600"/>
          </a:xfrm>
        </p:spPr>
        <p:txBody>
          <a:bodyPr/>
          <a:lstStyle>
            <a:lvl1pPr>
              <a:defRPr>
                <a:solidFill>
                  <a:srgbClr val="232F3E"/>
                </a:solidFill>
              </a:defRPr>
            </a:lvl1pPr>
          </a:lstStyle>
          <a:p>
            <a:fld id="{4037B1B0-0345-4E15-985A-6BECCDBE474F}" type="slidenum">
              <a:rPr lang="en-US" smtClean="0"/>
              <a:pPr/>
              <a:t>‹#›</a:t>
            </a:fld>
            <a:endParaRPr lang="en-US" dirty="0"/>
          </a:p>
        </p:txBody>
      </p:sp>
      <p:sp>
        <p:nvSpPr>
          <p:cNvPr id="2" name="Title">
            <a:extLst>
              <a:ext uri="{FF2B5EF4-FFF2-40B4-BE49-F238E27FC236}">
                <a16:creationId xmlns:a16="http://schemas.microsoft.com/office/drawing/2014/main" id="{75DBD6AA-5E11-44A8-900B-2519518B0622}"/>
              </a:ext>
            </a:extLst>
          </p:cNvPr>
          <p:cNvSpPr>
            <a:spLocks noGrp="1"/>
          </p:cNvSpPr>
          <p:nvPr>
            <p:ph type="title" idx="1" hasCustomPrompt="1"/>
          </p:nvPr>
        </p:nvSpPr>
        <p:spPr>
          <a:xfrm>
            <a:off x="274320" y="301752"/>
            <a:ext cx="8599932" cy="731318"/>
          </a:xfrm>
        </p:spPr>
        <p:txBody>
          <a:bodyPr/>
          <a:lstStyle>
            <a:lvl1pPr>
              <a:defRPr>
                <a:solidFill>
                  <a:srgbClr val="232F3E"/>
                </a:solidFill>
                <a:latin typeface="Amazon Ember Display Heavy"/>
              </a:defRPr>
            </a:lvl1pPr>
          </a:lstStyle>
          <a:p>
            <a:r>
              <a:rPr lang="en-US" dirty="0"/>
              <a:t>Title, 4 large pictures, and 4 headers</a:t>
            </a:r>
          </a:p>
        </p:txBody>
      </p:sp>
      <p:sp>
        <p:nvSpPr>
          <p:cNvPr id="22" name="Picture Left">
            <a:extLst>
              <a:ext uri="{FF2B5EF4-FFF2-40B4-BE49-F238E27FC236}">
                <a16:creationId xmlns:a16="http://schemas.microsoft.com/office/drawing/2014/main" id="{97C88FB1-7BD6-48D3-9B99-1098619F5246}"/>
              </a:ext>
              <a:ext uri="{C183D7F6-B498-43B3-948B-1728B52AA6E4}">
                <adec:decorative xmlns:adec="http://schemas.microsoft.com/office/drawing/2017/decorative" val="1"/>
              </a:ext>
            </a:extLst>
          </p:cNvPr>
          <p:cNvSpPr>
            <a:spLocks noGrp="1"/>
          </p:cNvSpPr>
          <p:nvPr>
            <p:ph type="pic" idx="22" hasCustomPrompt="1"/>
          </p:nvPr>
        </p:nvSpPr>
        <p:spPr>
          <a:xfrm>
            <a:off x="274320" y="1835333"/>
            <a:ext cx="2091690" cy="2834640"/>
          </a:xfrm>
        </p:spPr>
        <p:txBody>
          <a:bodyPr anchor="t">
            <a:noAutofit/>
          </a:bodyPr>
          <a:lstStyle>
            <a:lvl1pPr marL="0" indent="0" algn="ctr">
              <a:buNone/>
              <a:defRPr sz="1500">
                <a:solidFill>
                  <a:srgbClr val="232F3E"/>
                </a:solidFill>
              </a:defRPr>
            </a:lvl1pPr>
          </a:lstStyle>
          <a:p>
            <a:r>
              <a:rPr lang="en-US" dirty="0"/>
              <a:t>Click icon to add image</a:t>
            </a:r>
          </a:p>
        </p:txBody>
      </p:sp>
      <p:sp>
        <p:nvSpPr>
          <p:cNvPr id="12" name="Header Left">
            <a:extLst>
              <a:ext uri="{FF2B5EF4-FFF2-40B4-BE49-F238E27FC236}">
                <a16:creationId xmlns:a16="http://schemas.microsoft.com/office/drawing/2014/main" id="{CEBB69C5-28A4-4F99-A9FE-572F9D53CF4E}"/>
              </a:ext>
            </a:extLst>
          </p:cNvPr>
          <p:cNvSpPr>
            <a:spLocks noGrp="1"/>
          </p:cNvSpPr>
          <p:nvPr>
            <p:ph type="body" idx="12" hasCustomPrompt="1"/>
          </p:nvPr>
        </p:nvSpPr>
        <p:spPr>
          <a:xfrm>
            <a:off x="274320" y="4764025"/>
            <a:ext cx="2091690" cy="438171"/>
          </a:xfrm>
          <a:noFill/>
          <a:ln>
            <a:noFill/>
          </a:ln>
        </p:spPr>
        <p:txBody>
          <a:bodyPr lIns="91440" anchor="ctr">
            <a:noAutofit/>
          </a:bodyPr>
          <a:lstStyle>
            <a:lvl1pPr marL="0" indent="0" algn="ctr">
              <a:lnSpc>
                <a:spcPct val="100000"/>
              </a:lnSpc>
              <a:spcBef>
                <a:spcPts val="0"/>
              </a:spcBef>
              <a:spcAft>
                <a:spcPts val="0"/>
              </a:spcAft>
              <a:buNone/>
              <a:defRPr sz="1500" b="0">
                <a:solidFill>
                  <a:schemeClr val="bg1"/>
                </a:solidFill>
                <a:latin typeface="+mn-lt"/>
                <a:ea typeface="Amazon Ember Heavy" panose="020B0803020204020204" pitchFamily="34" charset="0"/>
                <a:cs typeface="Amazon Ember Heavy" panose="020B08030202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Enter header text</a:t>
            </a:r>
          </a:p>
        </p:txBody>
      </p:sp>
      <p:sp>
        <p:nvSpPr>
          <p:cNvPr id="23" name="Picture Center Left">
            <a:extLst>
              <a:ext uri="{FF2B5EF4-FFF2-40B4-BE49-F238E27FC236}">
                <a16:creationId xmlns:a16="http://schemas.microsoft.com/office/drawing/2014/main" id="{536ADC96-59CC-4670-BA80-757A11151BF9}"/>
              </a:ext>
              <a:ext uri="{C183D7F6-B498-43B3-948B-1728B52AA6E4}">
                <adec:decorative xmlns:adec="http://schemas.microsoft.com/office/drawing/2017/decorative" val="1"/>
              </a:ext>
            </a:extLst>
          </p:cNvPr>
          <p:cNvSpPr>
            <a:spLocks noGrp="1"/>
          </p:cNvSpPr>
          <p:nvPr>
            <p:ph type="pic" idx="23" hasCustomPrompt="1"/>
          </p:nvPr>
        </p:nvSpPr>
        <p:spPr>
          <a:xfrm>
            <a:off x="2443734" y="1835333"/>
            <a:ext cx="2091690" cy="2834640"/>
          </a:xfrm>
        </p:spPr>
        <p:txBody>
          <a:bodyPr anchor="t">
            <a:noAutofit/>
          </a:bodyPr>
          <a:lstStyle>
            <a:lvl1pPr marL="0" indent="0" algn="ctr">
              <a:buNone/>
              <a:defRPr sz="1500">
                <a:solidFill>
                  <a:srgbClr val="232F3E"/>
                </a:solidFill>
              </a:defRPr>
            </a:lvl1pPr>
          </a:lstStyle>
          <a:p>
            <a:r>
              <a:rPr lang="en-US" dirty="0"/>
              <a:t>Click icon to add image</a:t>
            </a:r>
          </a:p>
        </p:txBody>
      </p:sp>
      <p:sp>
        <p:nvSpPr>
          <p:cNvPr id="13" name="Header Center Left">
            <a:extLst>
              <a:ext uri="{FF2B5EF4-FFF2-40B4-BE49-F238E27FC236}">
                <a16:creationId xmlns:a16="http://schemas.microsoft.com/office/drawing/2014/main" id="{04C41CFA-9BF9-474A-89A9-E22790A538E2}"/>
              </a:ext>
            </a:extLst>
          </p:cNvPr>
          <p:cNvSpPr>
            <a:spLocks noGrp="1"/>
          </p:cNvSpPr>
          <p:nvPr>
            <p:ph type="body" idx="13" hasCustomPrompt="1"/>
          </p:nvPr>
        </p:nvSpPr>
        <p:spPr>
          <a:xfrm>
            <a:off x="2443734" y="4764025"/>
            <a:ext cx="2091690" cy="438171"/>
          </a:xfrm>
          <a:noFill/>
          <a:ln>
            <a:noFill/>
          </a:ln>
        </p:spPr>
        <p:txBody>
          <a:bodyPr lIns="91440" anchor="ctr">
            <a:noAutofit/>
          </a:bodyPr>
          <a:lstStyle>
            <a:lvl1pPr marL="0" indent="0" algn="ctr">
              <a:lnSpc>
                <a:spcPct val="100000"/>
              </a:lnSpc>
              <a:spcBef>
                <a:spcPts val="0"/>
              </a:spcBef>
              <a:spcAft>
                <a:spcPts val="0"/>
              </a:spcAft>
              <a:buNone/>
              <a:defRPr sz="1500" b="0">
                <a:solidFill>
                  <a:schemeClr val="bg1"/>
                </a:solidFill>
                <a:latin typeface="+mn-lt"/>
                <a:ea typeface="Amazon Ember Heavy" panose="020B0803020204020204" pitchFamily="34" charset="0"/>
                <a:cs typeface="Amazon Ember Heavy" panose="020B08030202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Enter header text</a:t>
            </a:r>
          </a:p>
        </p:txBody>
      </p:sp>
      <p:sp>
        <p:nvSpPr>
          <p:cNvPr id="24" name="Picture Center Right">
            <a:extLst>
              <a:ext uri="{FF2B5EF4-FFF2-40B4-BE49-F238E27FC236}">
                <a16:creationId xmlns:a16="http://schemas.microsoft.com/office/drawing/2014/main" id="{DEC705E3-5BBB-4173-AAF5-E12991B7D59F}"/>
              </a:ext>
              <a:ext uri="{C183D7F6-B498-43B3-948B-1728B52AA6E4}">
                <adec:decorative xmlns:adec="http://schemas.microsoft.com/office/drawing/2017/decorative" val="1"/>
              </a:ext>
            </a:extLst>
          </p:cNvPr>
          <p:cNvSpPr>
            <a:spLocks noGrp="1"/>
          </p:cNvSpPr>
          <p:nvPr>
            <p:ph type="pic" idx="24" hasCustomPrompt="1"/>
          </p:nvPr>
        </p:nvSpPr>
        <p:spPr>
          <a:xfrm>
            <a:off x="4613148" y="1835333"/>
            <a:ext cx="2091690" cy="2834640"/>
          </a:xfrm>
        </p:spPr>
        <p:txBody>
          <a:bodyPr anchor="t">
            <a:noAutofit/>
          </a:bodyPr>
          <a:lstStyle>
            <a:lvl1pPr marL="0" indent="0" algn="ctr">
              <a:buNone/>
              <a:defRPr sz="1500">
                <a:solidFill>
                  <a:srgbClr val="232F3E"/>
                </a:solidFill>
              </a:defRPr>
            </a:lvl1pPr>
          </a:lstStyle>
          <a:p>
            <a:r>
              <a:rPr lang="en-US" dirty="0"/>
              <a:t>Click icon to add image</a:t>
            </a:r>
          </a:p>
        </p:txBody>
      </p:sp>
      <p:sp>
        <p:nvSpPr>
          <p:cNvPr id="14" name="Header Center Right">
            <a:extLst>
              <a:ext uri="{FF2B5EF4-FFF2-40B4-BE49-F238E27FC236}">
                <a16:creationId xmlns:a16="http://schemas.microsoft.com/office/drawing/2014/main" id="{CF01F87A-DBEF-4657-8500-6A751FF3BC24}"/>
              </a:ext>
            </a:extLst>
          </p:cNvPr>
          <p:cNvSpPr>
            <a:spLocks noGrp="1"/>
          </p:cNvSpPr>
          <p:nvPr>
            <p:ph type="body" idx="14" hasCustomPrompt="1"/>
          </p:nvPr>
        </p:nvSpPr>
        <p:spPr>
          <a:xfrm>
            <a:off x="4613148" y="4764025"/>
            <a:ext cx="2091690" cy="438171"/>
          </a:xfrm>
          <a:noFill/>
          <a:ln>
            <a:noFill/>
          </a:ln>
        </p:spPr>
        <p:txBody>
          <a:bodyPr lIns="91440" anchor="ctr">
            <a:noAutofit/>
          </a:bodyPr>
          <a:lstStyle>
            <a:lvl1pPr marL="0" indent="0" algn="ctr">
              <a:lnSpc>
                <a:spcPct val="100000"/>
              </a:lnSpc>
              <a:spcBef>
                <a:spcPts val="0"/>
              </a:spcBef>
              <a:spcAft>
                <a:spcPts val="0"/>
              </a:spcAft>
              <a:buNone/>
              <a:defRPr sz="1500" b="0">
                <a:solidFill>
                  <a:schemeClr val="bg1"/>
                </a:solidFill>
                <a:latin typeface="+mn-lt"/>
                <a:ea typeface="Amazon Ember Heavy" panose="020B0803020204020204" pitchFamily="34" charset="0"/>
                <a:cs typeface="Amazon Ember Heavy" panose="020B08030202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Enter header text</a:t>
            </a:r>
          </a:p>
        </p:txBody>
      </p:sp>
      <p:sp>
        <p:nvSpPr>
          <p:cNvPr id="25" name="Picture Right">
            <a:extLst>
              <a:ext uri="{FF2B5EF4-FFF2-40B4-BE49-F238E27FC236}">
                <a16:creationId xmlns:a16="http://schemas.microsoft.com/office/drawing/2014/main" id="{3225055C-7E4D-4C57-84DA-4F32CFEE666E}"/>
              </a:ext>
              <a:ext uri="{C183D7F6-B498-43B3-948B-1728B52AA6E4}">
                <adec:decorative xmlns:adec="http://schemas.microsoft.com/office/drawing/2017/decorative" val="1"/>
              </a:ext>
            </a:extLst>
          </p:cNvPr>
          <p:cNvSpPr>
            <a:spLocks noGrp="1"/>
          </p:cNvSpPr>
          <p:nvPr>
            <p:ph type="pic" idx="25" hasCustomPrompt="1"/>
          </p:nvPr>
        </p:nvSpPr>
        <p:spPr>
          <a:xfrm>
            <a:off x="6782562" y="1835333"/>
            <a:ext cx="2091690" cy="2834640"/>
          </a:xfrm>
        </p:spPr>
        <p:txBody>
          <a:bodyPr anchor="t">
            <a:noAutofit/>
          </a:bodyPr>
          <a:lstStyle>
            <a:lvl1pPr marL="0" indent="0" algn="ctr">
              <a:buNone/>
              <a:defRPr sz="1500">
                <a:solidFill>
                  <a:srgbClr val="232F3E"/>
                </a:solidFill>
              </a:defRPr>
            </a:lvl1pPr>
          </a:lstStyle>
          <a:p>
            <a:r>
              <a:rPr lang="en-US" dirty="0"/>
              <a:t>Click icon to add image</a:t>
            </a:r>
          </a:p>
        </p:txBody>
      </p:sp>
      <p:sp>
        <p:nvSpPr>
          <p:cNvPr id="15" name="Header Right">
            <a:extLst>
              <a:ext uri="{FF2B5EF4-FFF2-40B4-BE49-F238E27FC236}">
                <a16:creationId xmlns:a16="http://schemas.microsoft.com/office/drawing/2014/main" id="{B17A76EF-1D7E-4BB9-BAFA-8EAA0807E356}"/>
              </a:ext>
            </a:extLst>
          </p:cNvPr>
          <p:cNvSpPr>
            <a:spLocks noGrp="1"/>
          </p:cNvSpPr>
          <p:nvPr>
            <p:ph type="body" idx="15" hasCustomPrompt="1"/>
          </p:nvPr>
        </p:nvSpPr>
        <p:spPr>
          <a:xfrm>
            <a:off x="6782562" y="4764025"/>
            <a:ext cx="2091690" cy="438171"/>
          </a:xfrm>
          <a:noFill/>
          <a:ln>
            <a:noFill/>
          </a:ln>
        </p:spPr>
        <p:txBody>
          <a:bodyPr lIns="91440" anchor="ctr">
            <a:noAutofit/>
          </a:bodyPr>
          <a:lstStyle>
            <a:lvl1pPr marL="0" indent="0" algn="ctr">
              <a:lnSpc>
                <a:spcPct val="100000"/>
              </a:lnSpc>
              <a:spcBef>
                <a:spcPts val="0"/>
              </a:spcBef>
              <a:spcAft>
                <a:spcPts val="0"/>
              </a:spcAft>
              <a:buNone/>
              <a:defRPr sz="1500" b="0">
                <a:solidFill>
                  <a:schemeClr val="bg1"/>
                </a:solidFill>
                <a:latin typeface="+mn-lt"/>
                <a:ea typeface="Amazon Ember Heavy" panose="020B0803020204020204" pitchFamily="34" charset="0"/>
                <a:cs typeface="Amazon Ember Heavy" panose="020B08030202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Enter header text</a:t>
            </a:r>
          </a:p>
        </p:txBody>
      </p:sp>
    </p:spTree>
    <p:custDataLst>
      <p:tags r:id="rId1"/>
    </p:custDataLst>
    <p:extLst>
      <p:ext uri="{BB962C8B-B14F-4D97-AF65-F5344CB8AC3E}">
        <p14:creationId xmlns:p14="http://schemas.microsoft.com/office/powerpoint/2010/main" val="1742600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12/12/2024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12/12/2024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1"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3"/>
            <a:ext cx="9144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3"/>
          <a:srcRect t="2769" b="-2769"/>
          <a:stretch/>
        </p:blipFill>
        <p:spPr>
          <a:xfrm>
            <a:off x="0" y="6135624"/>
            <a:ext cx="9144000" cy="742950"/>
          </a:xfrm>
          <a:prstGeom prst="rect">
            <a:avLst/>
          </a:prstGeom>
        </p:spPr>
      </p:pic>
      <p:sp>
        <p:nvSpPr>
          <p:cNvPr id="2" name="Title Placeholder 1"/>
          <p:cNvSpPr>
            <a:spLocks noGrp="1"/>
          </p:cNvSpPr>
          <p:nvPr>
            <p:ph type="title"/>
          </p:nvPr>
        </p:nvSpPr>
        <p:spPr>
          <a:xfrm>
            <a:off x="1151022" y="804520"/>
            <a:ext cx="7140119" cy="104923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51022" y="2015733"/>
            <a:ext cx="7140119"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5604" y="330370"/>
            <a:ext cx="2625536" cy="309201"/>
          </a:xfrm>
          <a:prstGeom prst="rect">
            <a:avLst/>
          </a:prstGeom>
        </p:spPr>
        <p:txBody>
          <a:bodyPr vert="horz" lIns="91440" tIns="45720" rIns="91440" bIns="45720" rtlCol="0" anchor="ctr"/>
          <a:lstStyle>
            <a:lvl1pPr algn="r">
              <a:defRPr sz="750">
                <a:solidFill>
                  <a:schemeClr val="tx1">
                    <a:tint val="75000"/>
                  </a:schemeClr>
                </a:solidFill>
              </a:defRPr>
            </a:lvl1pPr>
          </a:lstStyle>
          <a:p>
            <a:fld id="{4CD8A92E-5FF9-8143-81B3-CCB531513398}" type="datetimeFigureOut">
              <a:rPr lang="en-US" dirty="0"/>
              <a:t>12/12/2024</a:t>
            </a:fld>
            <a:endParaRPr lang="en-US" dirty="0"/>
          </a:p>
        </p:txBody>
      </p:sp>
      <p:sp>
        <p:nvSpPr>
          <p:cNvPr id="5" name="Footer Placeholder 4"/>
          <p:cNvSpPr>
            <a:spLocks noGrp="1"/>
          </p:cNvSpPr>
          <p:nvPr>
            <p:ph type="ftr" sz="quarter" idx="3"/>
          </p:nvPr>
        </p:nvSpPr>
        <p:spPr>
          <a:xfrm>
            <a:off x="1151022" y="329308"/>
            <a:ext cx="4391789" cy="3092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798973"/>
            <a:ext cx="608264" cy="503578"/>
          </a:xfrm>
          <a:prstGeom prst="rect">
            <a:avLst/>
          </a:prstGeom>
        </p:spPr>
        <p:txBody>
          <a:bodyPr vert="horz" lIns="91440" tIns="45720" rIns="91440" bIns="45720" rtlCol="0" anchor="t"/>
          <a:lstStyle>
            <a:lvl1pPr algn="r">
              <a:defRPr sz="2100">
                <a:solidFill>
                  <a:schemeClr val="accent1"/>
                </a:solidFill>
              </a:defRPr>
            </a:lvl1pPr>
          </a:lstStyle>
          <a:p>
            <a:fld id="{6D22F896-40B5-4ADD-8801-0D06FADFA095}" type="slidenum">
              <a:rPr lang="en-US" dirty="0"/>
              <a:pPr/>
              <a:t>‹#›</a:t>
            </a:fld>
            <a:endParaRPr lang="en-US" dirty="0"/>
          </a:p>
        </p:txBody>
      </p:sp>
      <p:cxnSp>
        <p:nvCxnSpPr>
          <p:cNvPr id="12" name="Straight Connector 11"/>
          <p:cNvCxnSpPr/>
          <p:nvPr/>
        </p:nvCxnSpPr>
        <p:spPr>
          <a:xfrm>
            <a:off x="0" y="6141705"/>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55" r:id="rId1"/>
  </p:sldLayoutIdLst>
  <p:hf sldNum="0" hdr="0" ftr="0" dt="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9" name="Slide Number">
            <a:extLst>
              <a:ext uri="{FF2B5EF4-FFF2-40B4-BE49-F238E27FC236}">
                <a16:creationId xmlns:a16="http://schemas.microsoft.com/office/drawing/2014/main" id="{A07A00D0-EC0A-44D2-9309-40C08E7F67D5}"/>
              </a:ext>
            </a:extLst>
          </p:cNvPr>
          <p:cNvSpPr>
            <a:spLocks noGrp="1"/>
          </p:cNvSpPr>
          <p:nvPr>
            <p:ph type="sldNum" idx="89"/>
          </p:nvPr>
        </p:nvSpPr>
        <p:spPr>
          <a:xfrm>
            <a:off x="8599932" y="6446520"/>
            <a:ext cx="363474" cy="228600"/>
          </a:xfrm>
          <a:prstGeom prst="rect">
            <a:avLst/>
          </a:prstGeom>
        </p:spPr>
        <p:txBody>
          <a:bodyPr vert="horz" lIns="0" tIns="0" rIns="0" bIns="0" rtlCol="0" anchor="ctr"/>
          <a:lstStyle>
            <a:lvl1pPr algn="r">
              <a:defRPr sz="900">
                <a:solidFill>
                  <a:srgbClr val="232F3E"/>
                </a:solidFill>
              </a:defRPr>
            </a:lvl1pPr>
          </a:lstStyle>
          <a:p>
            <a:fld id="{4037B1B0-0345-4E15-985A-6BECCDBE474F}" type="slidenum">
              <a:rPr lang="en-US" smtClean="0"/>
              <a:pPr/>
              <a:t>‹#›</a:t>
            </a:fld>
            <a:endParaRPr lang="en-US" dirty="0"/>
          </a:p>
        </p:txBody>
      </p:sp>
      <p:sp>
        <p:nvSpPr>
          <p:cNvPr id="3" name="Title">
            <a:extLst>
              <a:ext uri="{FF2B5EF4-FFF2-40B4-BE49-F238E27FC236}">
                <a16:creationId xmlns:a16="http://schemas.microsoft.com/office/drawing/2014/main" id="{95BD4D1B-B3EB-4C0C-8CE3-A35C1F88F6BC}"/>
              </a:ext>
            </a:extLst>
          </p:cNvPr>
          <p:cNvSpPr>
            <a:spLocks noGrp="1"/>
          </p:cNvSpPr>
          <p:nvPr>
            <p:ph type="title" idx="1"/>
          </p:nvPr>
        </p:nvSpPr>
        <p:spPr>
          <a:xfrm>
            <a:off x="274320" y="301752"/>
            <a:ext cx="8675370" cy="731520"/>
          </a:xfrm>
          <a:prstGeom prst="rect">
            <a:avLst/>
          </a:prstGeom>
        </p:spPr>
        <p:txBody>
          <a:bodyPr vert="horz" lIns="91440" tIns="45720" rIns="91440" bIns="45720" rtlCol="0" anchor="ctr">
            <a:normAutofit/>
          </a:bodyPr>
          <a:lstStyle/>
          <a:p>
            <a:r>
              <a:rPr lang="en-US" dirty="0"/>
              <a:t>Click to edit Master title style</a:t>
            </a:r>
          </a:p>
        </p:txBody>
      </p:sp>
      <p:sp>
        <p:nvSpPr>
          <p:cNvPr id="2" name="Content">
            <a:extLst>
              <a:ext uri="{FF2B5EF4-FFF2-40B4-BE49-F238E27FC236}">
                <a16:creationId xmlns:a16="http://schemas.microsoft.com/office/drawing/2014/main" id="{3AF961A5-759C-41EF-B858-64D5160112BA}"/>
              </a:ext>
            </a:extLst>
          </p:cNvPr>
          <p:cNvSpPr>
            <a:spLocks noGrp="1"/>
          </p:cNvSpPr>
          <p:nvPr>
            <p:ph type="body" idx="2"/>
          </p:nvPr>
        </p:nvSpPr>
        <p:spPr>
          <a:xfrm>
            <a:off x="274320" y="1143000"/>
            <a:ext cx="8675370" cy="5294376"/>
          </a:xfrm>
          <a:prstGeom prst="rect">
            <a:avLst/>
          </a:prstGeom>
        </p:spPr>
        <p:txBody>
          <a:bodyPr vert="horz" lIns="91440" tIns="45720" rIns="91440" bIns="45720" rtlCol="0">
            <a:normAutofit/>
          </a:bodyPr>
          <a:lstStyle/>
          <a:p>
            <a:pPr marL="172641" lvl="0" indent="-172641" defTabSz="171450">
              <a:lnSpc>
                <a:spcPct val="100000"/>
              </a:lnSpc>
              <a:spcBef>
                <a:spcPts val="375"/>
              </a:spcBef>
              <a:spcAft>
                <a:spcPts val="450"/>
              </a:spcAft>
              <a:buFont typeface="Amazon Ember Display"/>
            </a:pPr>
            <a:r>
              <a:rPr lang="en-US" dirty="0"/>
              <a:t>Edit Master text styles</a:t>
            </a:r>
          </a:p>
          <a:p>
            <a:pPr marL="342900" lvl="1" indent="-172641" defTabSz="171450">
              <a:lnSpc>
                <a:spcPct val="100000"/>
              </a:lnSpc>
              <a:spcAft>
                <a:spcPts val="450"/>
              </a:spcAft>
              <a:buFont typeface="Amazon Ember Display"/>
            </a:pPr>
            <a:r>
              <a:rPr lang="en-US" dirty="0"/>
              <a:t>Second level</a:t>
            </a:r>
          </a:p>
          <a:p>
            <a:pPr marL="514350" lvl="2" indent="-172641" defTabSz="171450">
              <a:lnSpc>
                <a:spcPct val="100000"/>
              </a:lnSpc>
              <a:spcAft>
                <a:spcPts val="450"/>
              </a:spcAft>
              <a:buFont typeface="Amazon Ember Display"/>
            </a:pPr>
            <a:r>
              <a:rPr lang="en-US" dirty="0"/>
              <a:t>Third level</a:t>
            </a:r>
          </a:p>
          <a:p>
            <a:pPr marL="685800" lvl="3" indent="-172641" defTabSz="171450">
              <a:lnSpc>
                <a:spcPct val="100000"/>
              </a:lnSpc>
              <a:spcAft>
                <a:spcPts val="450"/>
              </a:spcAft>
              <a:buFont typeface="Amazon Ember Display"/>
            </a:pPr>
            <a:r>
              <a:rPr lang="en-US" dirty="0"/>
              <a:t>Fourth level</a:t>
            </a:r>
          </a:p>
          <a:p>
            <a:pPr marL="857250" lvl="4" indent="-172641" defTabSz="171450">
              <a:lnSpc>
                <a:spcPct val="100000"/>
              </a:lnSpc>
              <a:spcAft>
                <a:spcPts val="450"/>
              </a:spcAft>
              <a:buFont typeface="Amazon Ember Display"/>
            </a:pPr>
            <a:r>
              <a:rPr lang="en-US" dirty="0"/>
              <a:t>Fifth level</a:t>
            </a:r>
          </a:p>
        </p:txBody>
      </p:sp>
      <p:pic>
        <p:nvPicPr>
          <p:cNvPr id="98" name="AWS Logo">
            <a:extLst>
              <a:ext uri="{FF2B5EF4-FFF2-40B4-BE49-F238E27FC236}">
                <a16:creationId xmlns:a16="http://schemas.microsoft.com/office/drawing/2014/main" id="{9E7E1626-AACF-488B-8999-ACEC2A595C0B}"/>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82700" y="6445721"/>
            <a:ext cx="275234" cy="219456"/>
          </a:xfrm>
          <a:prstGeom prst="rect">
            <a:avLst/>
          </a:prstGeom>
        </p:spPr>
      </p:pic>
      <p:pic>
        <p:nvPicPr>
          <p:cNvPr id="6" name="Copyright1">
            <a:extLst>
              <a:ext uri="{FF2B5EF4-FFF2-40B4-BE49-F238E27FC236}">
                <a16:creationId xmlns:a16="http://schemas.microsoft.com/office/drawing/2014/main" id="{C320C759-D5D0-424F-9E65-06BA1C6E83D1}"/>
              </a:ext>
              <a:ext uri="{C183D7F6-B498-43B3-948B-1728B52AA6E4}">
                <adec:decorative xmlns:adec="http://schemas.microsoft.com/office/drawing/2017/decorative" val="1"/>
              </a:ext>
            </a:extLst>
          </p:cNvPr>
          <p:cNvPicPr>
            <a:picLocks/>
          </p:cNvPicPr>
          <p:nvPr userDrawn="1"/>
        </p:nvPicPr>
        <p:blipFill>
          <a:blip r:embed="rId6">
            <a:extLst>
              <a:ext uri="{28A0092B-C50C-407E-A947-70E740481C1C}">
                <a14:useLocalDpi xmlns:a14="http://schemas.microsoft.com/office/drawing/2010/main" val="0"/>
              </a:ext>
            </a:extLst>
          </a:blip>
          <a:stretch>
            <a:fillRect/>
          </a:stretch>
        </p:blipFill>
        <p:spPr>
          <a:xfrm>
            <a:off x="2840355" y="6446520"/>
            <a:ext cx="3457575" cy="311150"/>
          </a:xfrm>
          <a:prstGeom prst="rect">
            <a:avLst/>
          </a:prstGeom>
        </p:spPr>
      </p:pic>
    </p:spTree>
    <p:extLst>
      <p:ext uri="{BB962C8B-B14F-4D97-AF65-F5344CB8AC3E}">
        <p14:creationId xmlns:p14="http://schemas.microsoft.com/office/powerpoint/2010/main" val="420559845"/>
      </p:ext>
    </p:extLst>
  </p:cSld>
  <p:clrMap bg1="lt1" tx1="dk1" bg2="lt2" tx2="dk2" accent1="accent1" accent2="accent2" accent3="accent3" accent4="accent4" accent5="accent5" accent6="accent6" hlink="hlink" folHlink="folHlink"/>
  <p:sldLayoutIdLst>
    <p:sldLayoutId id="2147483728" r:id="rId1"/>
  </p:sldLayoutIdLst>
  <p:hf hdr="0" ftr="0" dt="0"/>
  <p:txStyles>
    <p:titleStyle>
      <a:lvl1pPr algn="l" defTabSz="914400" rtl="0" eaLnBrk="1" latinLnBrk="0" hangingPunct="1">
        <a:lnSpc>
          <a:spcPct val="90000"/>
        </a:lnSpc>
        <a:spcBef>
          <a:spcPct val="0"/>
        </a:spcBef>
        <a:buNone/>
        <a:defRPr sz="3600" kern="1200">
          <a:solidFill>
            <a:srgbClr val="232F3E"/>
          </a:solidFill>
          <a:latin typeface="Amazon Ember display"/>
        </a:defRPr>
      </a:lvl1pPr>
    </p:titleStyle>
    <p:bodyStyle>
      <a:lvl1pPr marL="228600" indent="-228600" algn="l" defTabSz="914400" rtl="0" eaLnBrk="1" latinLnBrk="0" hangingPunct="1">
        <a:lnSpc>
          <a:spcPct val="90000"/>
        </a:lnSpc>
        <a:spcBef>
          <a:spcPts val="0"/>
        </a:spcBef>
        <a:spcAft>
          <a:spcPts val="1200"/>
        </a:spcAft>
        <a:buFont typeface="Amazon Ember Display"/>
        <a:buChar char="•"/>
        <a:defRPr lang="en-US" sz="2800" kern="1200" dirty="0">
          <a:solidFill>
            <a:srgbClr val="232F3E"/>
          </a:solidFill>
          <a:latin typeface="Amazon Ember display"/>
        </a:defRPr>
      </a:lvl1pPr>
      <a:lvl2pPr marL="685800" indent="-228600" algn="l" defTabSz="914400" rtl="0" eaLnBrk="1" latinLnBrk="0" hangingPunct="1">
        <a:lnSpc>
          <a:spcPct val="90000"/>
        </a:lnSpc>
        <a:spcBef>
          <a:spcPts val="0"/>
        </a:spcBef>
        <a:spcAft>
          <a:spcPts val="1200"/>
        </a:spcAft>
        <a:buFont typeface="Amazon Ember Display"/>
        <a:buChar char="•"/>
        <a:defRPr lang="en-US" sz="2400" kern="1200" dirty="0">
          <a:solidFill>
            <a:srgbClr val="232F3E"/>
          </a:solidFill>
          <a:latin typeface="Amazon Ember display"/>
        </a:defRPr>
      </a:lvl2pPr>
      <a:lvl3pPr marL="1143000" indent="-228600" algn="l" defTabSz="914400" rtl="0" eaLnBrk="1" latinLnBrk="0" hangingPunct="1">
        <a:lnSpc>
          <a:spcPct val="90000"/>
        </a:lnSpc>
        <a:spcBef>
          <a:spcPts val="0"/>
        </a:spcBef>
        <a:spcAft>
          <a:spcPts val="1200"/>
        </a:spcAft>
        <a:buFont typeface="Amazon Ember Display"/>
        <a:buChar char="•"/>
        <a:defRPr lang="en-US" sz="2000" kern="1200" dirty="0">
          <a:solidFill>
            <a:srgbClr val="232F3E"/>
          </a:solidFill>
          <a:latin typeface="Amazon Ember display"/>
        </a:defRPr>
      </a:lvl3pPr>
      <a:lvl4pPr marL="1600200" indent="-228600" algn="l" defTabSz="914400" rtl="0" eaLnBrk="1" latinLnBrk="0" hangingPunct="1">
        <a:lnSpc>
          <a:spcPct val="90000"/>
        </a:lnSpc>
        <a:spcBef>
          <a:spcPts val="0"/>
        </a:spcBef>
        <a:spcAft>
          <a:spcPts val="1200"/>
        </a:spcAft>
        <a:buFont typeface="Amazon Ember Display"/>
        <a:buChar char="•"/>
        <a:defRPr lang="en-US" sz="1800" kern="1200" dirty="0">
          <a:solidFill>
            <a:srgbClr val="232F3E"/>
          </a:solidFill>
          <a:latin typeface="Amazon Ember display"/>
        </a:defRPr>
      </a:lvl4pPr>
      <a:lvl5pPr marL="2057400" indent="-228600" algn="l" defTabSz="914400" rtl="0" eaLnBrk="1" latinLnBrk="0" hangingPunct="1">
        <a:lnSpc>
          <a:spcPct val="90000"/>
        </a:lnSpc>
        <a:spcBef>
          <a:spcPts val="0"/>
        </a:spcBef>
        <a:spcAft>
          <a:spcPts val="1200"/>
        </a:spcAft>
        <a:buFont typeface="Amazon Ember Display"/>
        <a:buChar char="•"/>
        <a:defRPr lang="en-US" sz="1800" kern="1200" dirty="0">
          <a:solidFill>
            <a:srgbClr val="232F3E"/>
          </a:solidFill>
          <a:latin typeface="Amazon Ember display"/>
        </a:defRPr>
      </a:lvl5pPr>
      <a:lvl6pPr marL="25146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6pPr>
      <a:lvl7pPr marL="29718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7pPr>
      <a:lvl8pPr marL="34290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8pPr>
      <a:lvl9pPr marL="3886200" indent="-228600" algn="l" defTabSz="914400" rtl="0" eaLnBrk="1" latinLnBrk="0" hangingPunct="1">
        <a:lnSpc>
          <a:spcPct val="90000"/>
        </a:lnSpc>
        <a:spcBef>
          <a:spcPts val="500"/>
        </a:spcBef>
        <a:buFont typeface="Amazon Ember Display"/>
        <a:buChar char="•"/>
        <a:defRPr sz="1800" kern="1200">
          <a:solidFill>
            <a:schemeClr val="tx1"/>
          </a:solidFill>
          <a:latin typeface="Amazon Ember display"/>
        </a:defRPr>
      </a:lvl9pPr>
    </p:bodyStyle>
    <p:otherStyle>
      <a:defPPr>
        <a:defRPr lang="en-US"/>
      </a:defPPr>
      <a:lvl1pPr marL="0" algn="l" defTabSz="914400" rtl="0" eaLnBrk="1" latinLnBrk="0" hangingPunct="1">
        <a:defRPr sz="1800" kern="1200">
          <a:solidFill>
            <a:schemeClr val="tx1"/>
          </a:solidFill>
          <a:latin typeface="Amazon Ember display"/>
        </a:defRPr>
      </a:lvl1pPr>
      <a:lvl2pPr marL="457200" algn="l" defTabSz="914400" rtl="0" eaLnBrk="1" latinLnBrk="0" hangingPunct="1">
        <a:defRPr sz="1800" kern="1200">
          <a:solidFill>
            <a:schemeClr val="tx1"/>
          </a:solidFill>
          <a:latin typeface="Amazon Ember display"/>
        </a:defRPr>
      </a:lvl2pPr>
      <a:lvl3pPr marL="914400" algn="l" defTabSz="914400" rtl="0" eaLnBrk="1" latinLnBrk="0" hangingPunct="1">
        <a:defRPr sz="1800" kern="1200">
          <a:solidFill>
            <a:schemeClr val="tx1"/>
          </a:solidFill>
          <a:latin typeface="Amazon Ember display"/>
        </a:defRPr>
      </a:lvl3pPr>
      <a:lvl4pPr marL="1371600" algn="l" defTabSz="914400" rtl="0" eaLnBrk="1" latinLnBrk="0" hangingPunct="1">
        <a:defRPr sz="1800" kern="1200">
          <a:solidFill>
            <a:schemeClr val="tx1"/>
          </a:solidFill>
          <a:latin typeface="Amazon Ember display"/>
        </a:defRPr>
      </a:lvl4pPr>
      <a:lvl5pPr marL="1828800" algn="l" defTabSz="914400" rtl="0" eaLnBrk="1" latinLnBrk="0" hangingPunct="1">
        <a:defRPr sz="1800" kern="1200">
          <a:solidFill>
            <a:schemeClr val="tx1"/>
          </a:solidFill>
          <a:latin typeface="Amazon Ember display"/>
        </a:defRPr>
      </a:lvl5pPr>
      <a:lvl6pPr marL="2286000" algn="l" defTabSz="914400" rtl="0" eaLnBrk="1" latinLnBrk="0" hangingPunct="1">
        <a:defRPr sz="1800" kern="1200">
          <a:solidFill>
            <a:schemeClr val="tx1"/>
          </a:solidFill>
          <a:latin typeface="Amazon Ember display"/>
        </a:defRPr>
      </a:lvl6pPr>
      <a:lvl7pPr marL="2743200" algn="l" defTabSz="914400" rtl="0" eaLnBrk="1" latinLnBrk="0" hangingPunct="1">
        <a:defRPr sz="1800" kern="1200">
          <a:solidFill>
            <a:schemeClr val="tx1"/>
          </a:solidFill>
          <a:latin typeface="Amazon Ember display"/>
        </a:defRPr>
      </a:lvl7pPr>
      <a:lvl8pPr marL="3200400" algn="l" defTabSz="914400" rtl="0" eaLnBrk="1" latinLnBrk="0" hangingPunct="1">
        <a:defRPr sz="1800" kern="1200">
          <a:solidFill>
            <a:schemeClr val="tx1"/>
          </a:solidFill>
          <a:latin typeface="Amazon Ember display"/>
        </a:defRPr>
      </a:lvl8pPr>
      <a:lvl9pPr marL="3657600" algn="l" defTabSz="914400" rtl="0" eaLnBrk="1" latinLnBrk="0" hangingPunct="1">
        <a:defRPr sz="1800" kern="1200">
          <a:solidFill>
            <a:schemeClr val="tx1"/>
          </a:solidFill>
          <a:latin typeface="Amazon Ember display"/>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www.nytimes.com/games/connections" TargetMode="Externa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4.jpe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28699" y="294539"/>
            <a:ext cx="7421963" cy="1167214"/>
          </a:xfrm>
        </p:spPr>
        <p:txBody>
          <a:bodyPr vert="horz" lIns="91440" tIns="45720" rIns="91440" bIns="45720" rtlCol="0" anchor="ctr">
            <a:noAutofit/>
          </a:bodyPr>
          <a:lstStyle/>
          <a:p>
            <a:pPr algn="l" defTabSz="914400">
              <a:lnSpc>
                <a:spcPct val="90000"/>
              </a:lnSpc>
            </a:pPr>
            <a:r>
              <a:rPr lang="en-US" sz="4000" kern="1200" dirty="0">
                <a:solidFill>
                  <a:srgbClr val="FFFFFF"/>
                </a:solidFill>
                <a:latin typeface="Times New Roman" panose="02020603050405020304" pitchFamily="18" charset="0"/>
                <a:cs typeface="Times New Roman" panose="02020603050405020304" pitchFamily="18" charset="0"/>
              </a:rPr>
              <a:t>AI for Solving New York Times Connection Game</a:t>
            </a:r>
          </a:p>
        </p:txBody>
      </p:sp>
      <p:sp>
        <p:nvSpPr>
          <p:cNvPr id="3" name="Subtitle 2"/>
          <p:cNvSpPr>
            <a:spLocks noGrp="1"/>
          </p:cNvSpPr>
          <p:nvPr>
            <p:ph type="subTitle" idx="1"/>
          </p:nvPr>
        </p:nvSpPr>
        <p:spPr>
          <a:xfrm>
            <a:off x="2818151" y="2563317"/>
            <a:ext cx="5503571" cy="3438237"/>
          </a:xfrm>
        </p:spPr>
        <p:txBody>
          <a:bodyPr vert="horz" lIns="91440" tIns="45720" rIns="91440" bIns="45720" rtlCol="0" anchor="ctr">
            <a:normAutofit/>
          </a:bodyPr>
          <a:lstStyle/>
          <a:p>
            <a:pPr algn="l" defTabSz="914400">
              <a:lnSpc>
                <a:spcPct val="90000"/>
              </a:lnSpc>
            </a:pPr>
            <a:r>
              <a:rPr lang="it-IT" sz="2400" dirty="0">
                <a:solidFill>
                  <a:schemeClr val="tx1"/>
                </a:solidFill>
                <a:latin typeface="Times New Roman" panose="02020603050405020304" pitchFamily="18" charset="0"/>
                <a:cs typeface="Times New Roman" panose="02020603050405020304" pitchFamily="18" charset="0"/>
              </a:rPr>
              <a:t>MSDS Capstone –FA 24 DSCI 6051-02</a:t>
            </a:r>
          </a:p>
          <a:p>
            <a:pPr algn="l" defTabSz="914400">
              <a:lnSpc>
                <a:spcPct val="90000"/>
              </a:lnSpc>
            </a:pPr>
            <a:endParaRPr lang="en-US" sz="2400" dirty="0">
              <a:solidFill>
                <a:schemeClr val="tx1"/>
              </a:solidFill>
              <a:latin typeface="Times New Roman" panose="02020603050405020304" pitchFamily="18" charset="0"/>
              <a:cs typeface="Times New Roman" panose="02020603050405020304" pitchFamily="18" charset="0"/>
            </a:endParaRPr>
          </a:p>
          <a:p>
            <a:pPr indent="-228600" algn="l" defTabSz="914400">
              <a:lnSpc>
                <a:spcPct val="90000"/>
              </a:lnSpc>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Project Advisor: </a:t>
            </a:r>
            <a:r>
              <a:rPr lang="en-US" sz="2400" dirty="0">
                <a:solidFill>
                  <a:schemeClr val="tx1"/>
                </a:solidFill>
                <a:latin typeface="Times New Roman" panose="02020603050405020304" pitchFamily="18" charset="0"/>
                <a:cs typeface="Times New Roman" panose="02020603050405020304" pitchFamily="18" charset="0"/>
              </a:rPr>
              <a:t>Mohamad Nassar</a:t>
            </a:r>
          </a:p>
          <a:p>
            <a:pPr indent="-228600" algn="l" defTabSz="914400">
              <a:lnSpc>
                <a:spcPct val="90000"/>
              </a:lnSpc>
              <a:buFont typeface="Arial" panose="020B0604020202020204" pitchFamily="34" charset="0"/>
              <a:buChar char="•"/>
            </a:pPr>
            <a:r>
              <a:rPr lang="en-US" sz="2400" b="1" dirty="0">
                <a:solidFill>
                  <a:schemeClr val="tx1"/>
                </a:solidFill>
                <a:latin typeface="Times New Roman" panose="02020603050405020304" pitchFamily="18" charset="0"/>
                <a:cs typeface="Times New Roman" panose="02020603050405020304" pitchFamily="18" charset="0"/>
              </a:rPr>
              <a:t>Mentor: </a:t>
            </a:r>
            <a:r>
              <a:rPr lang="en-US" sz="2400" dirty="0">
                <a:solidFill>
                  <a:schemeClr val="tx1"/>
                </a:solidFill>
                <a:latin typeface="Times New Roman" panose="02020603050405020304" pitchFamily="18" charset="0"/>
                <a:cs typeface="Times New Roman" panose="02020603050405020304" pitchFamily="18" charset="0"/>
              </a:rPr>
              <a:t>Khadka Ashish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4000" dirty="0">
                <a:solidFill>
                  <a:srgbClr val="FFFFFF"/>
                </a:solidFill>
                <a:latin typeface="Times New Roman" panose="02020603050405020304" pitchFamily="18" charset="0"/>
                <a:cs typeface="Times New Roman" panose="02020603050405020304" pitchFamily="18" charset="0"/>
              </a:rPr>
              <a:t>Deployment</a:t>
            </a:r>
          </a:p>
        </p:txBody>
      </p:sp>
      <p:sp>
        <p:nvSpPr>
          <p:cNvPr id="3" name="Content Placeholder 2"/>
          <p:cNvSpPr>
            <a:spLocks noGrp="1"/>
          </p:cNvSpPr>
          <p:nvPr>
            <p:ph idx="1"/>
          </p:nvPr>
        </p:nvSpPr>
        <p:spPr>
          <a:xfrm>
            <a:off x="1028699" y="2318197"/>
            <a:ext cx="7293023" cy="3683358"/>
          </a:xfrm>
        </p:spPr>
        <p:txBody>
          <a:bodyPr anchor="ctr">
            <a:normAutofit/>
          </a:bodyPr>
          <a:lstStyle/>
          <a:p>
            <a:r>
              <a:rPr lang="en-US" sz="2000" dirty="0">
                <a:latin typeface="Times New Roman" panose="02020603050405020304" pitchFamily="18" charset="0"/>
                <a:cs typeface="Times New Roman" panose="02020603050405020304" pitchFamily="18" charset="0"/>
              </a:rPr>
              <a:t>Product Demo</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7" name="Rectangle 26">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492"/>
            <a:ext cx="9143999"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35"/>
            <a:ext cx="3047358"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83778" y="-3783777"/>
            <a:ext cx="1576446" cy="9144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69075" y="986"/>
            <a:ext cx="3227567"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24785" y="353160"/>
            <a:ext cx="5318475" cy="898581"/>
          </a:xfrm>
        </p:spPr>
        <p:txBody>
          <a:bodyPr vert="horz" lIns="91440" tIns="45720" rIns="91440" bIns="45720" rtlCol="0" anchor="ctr">
            <a:noAutofit/>
          </a:bodyPr>
          <a:lstStyle/>
          <a:p>
            <a:pPr algn="l" defTabSz="914400">
              <a:lnSpc>
                <a:spcPct val="90000"/>
              </a:lnSpc>
            </a:pPr>
            <a:r>
              <a:rPr lang="en-US" sz="3600" dirty="0">
                <a:solidFill>
                  <a:srgbClr val="FFFFFF"/>
                </a:solidFill>
                <a:latin typeface="Times New Roman" panose="02020603050405020304" pitchFamily="18" charset="0"/>
                <a:cs typeface="Times New Roman" panose="02020603050405020304" pitchFamily="18" charset="0"/>
              </a:rPr>
              <a:t>Web Interface: Word Group Generator</a:t>
            </a:r>
          </a:p>
        </p:txBody>
      </p:sp>
      <p:pic>
        <p:nvPicPr>
          <p:cNvPr id="5" name="Picture 4">
            <a:extLst>
              <a:ext uri="{FF2B5EF4-FFF2-40B4-BE49-F238E27FC236}">
                <a16:creationId xmlns:a16="http://schemas.microsoft.com/office/drawing/2014/main" id="{52B699E2-D8C9-3900-5C6E-92A22C36185F}"/>
              </a:ext>
            </a:extLst>
          </p:cNvPr>
          <p:cNvPicPr>
            <a:picLocks noChangeAspect="1"/>
          </p:cNvPicPr>
          <p:nvPr/>
        </p:nvPicPr>
        <p:blipFill>
          <a:blip r:embed="rId2"/>
          <a:stretch>
            <a:fillRect/>
          </a:stretch>
        </p:blipFill>
        <p:spPr>
          <a:xfrm>
            <a:off x="536811" y="2548327"/>
            <a:ext cx="3848316" cy="3222885"/>
          </a:xfrm>
          <a:prstGeom prst="rect">
            <a:avLst/>
          </a:prstGeom>
        </p:spPr>
      </p:pic>
      <p:pic>
        <p:nvPicPr>
          <p:cNvPr id="7" name="Picture 6">
            <a:extLst>
              <a:ext uri="{FF2B5EF4-FFF2-40B4-BE49-F238E27FC236}">
                <a16:creationId xmlns:a16="http://schemas.microsoft.com/office/drawing/2014/main" id="{682AEAEA-D9A1-AF1A-BE62-AD5C871D0E59}"/>
              </a:ext>
            </a:extLst>
          </p:cNvPr>
          <p:cNvPicPr>
            <a:picLocks noChangeAspect="1"/>
          </p:cNvPicPr>
          <p:nvPr/>
        </p:nvPicPr>
        <p:blipFill>
          <a:blip r:embed="rId3"/>
          <a:stretch>
            <a:fillRect/>
          </a:stretch>
        </p:blipFill>
        <p:spPr>
          <a:xfrm>
            <a:off x="4758873" y="2413415"/>
            <a:ext cx="3848316" cy="335779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9143999"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642"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
            <a:ext cx="9144001"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24784" y="248038"/>
            <a:ext cx="5297791" cy="1159200"/>
          </a:xfrm>
        </p:spPr>
        <p:txBody>
          <a:bodyPr vert="horz" lIns="91440" tIns="45720" rIns="91440" bIns="45720" rtlCol="0" anchor="ctr">
            <a:normAutofit/>
          </a:bodyPr>
          <a:lstStyle/>
          <a:p>
            <a:pPr algn="l" defTabSz="914400">
              <a:lnSpc>
                <a:spcPct val="90000"/>
              </a:lnSpc>
            </a:pPr>
            <a:r>
              <a:rPr lang="en-US" sz="3600" kern="1200" dirty="0">
                <a:solidFill>
                  <a:srgbClr val="FFFFFF"/>
                </a:solidFill>
                <a:latin typeface="Times New Roman" panose="02020603050405020304" pitchFamily="18" charset="0"/>
                <a:cs typeface="Times New Roman" panose="02020603050405020304" pitchFamily="18" charset="0"/>
              </a:rPr>
              <a:t>Word Embedding Visualization</a:t>
            </a:r>
          </a:p>
        </p:txBody>
      </p:sp>
      <p:pic>
        <p:nvPicPr>
          <p:cNvPr id="4" name="Picture 3">
            <a:extLst>
              <a:ext uri="{FF2B5EF4-FFF2-40B4-BE49-F238E27FC236}">
                <a16:creationId xmlns:a16="http://schemas.microsoft.com/office/drawing/2014/main" id="{F67B89B4-29C1-5B25-DF22-3773A6E8C966}"/>
              </a:ext>
            </a:extLst>
          </p:cNvPr>
          <p:cNvPicPr>
            <a:picLocks noChangeAspect="1"/>
          </p:cNvPicPr>
          <p:nvPr/>
        </p:nvPicPr>
        <p:blipFill>
          <a:blip r:embed="rId2"/>
          <a:stretch>
            <a:fillRect/>
          </a:stretch>
        </p:blipFill>
        <p:spPr>
          <a:xfrm>
            <a:off x="324168" y="2684393"/>
            <a:ext cx="8495662" cy="30159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D629EB-A2D3-6220-3EB8-AEF3F076FF32}"/>
              </a:ext>
            </a:extLst>
          </p:cNvPr>
          <p:cNvSpPr>
            <a:spLocks noGrp="1"/>
          </p:cNvSpPr>
          <p:nvPr>
            <p:ph type="title"/>
          </p:nvPr>
        </p:nvSpPr>
        <p:spPr>
          <a:xfrm>
            <a:off x="1028699" y="294538"/>
            <a:ext cx="7421963" cy="1033669"/>
          </a:xfrm>
        </p:spPr>
        <p:txBody>
          <a:bodyPr vert="horz" lIns="91440" tIns="45720" rIns="91440" bIns="45720" rtlCol="0" anchor="ctr">
            <a:normAutofit fontScale="90000"/>
          </a:bodyPr>
          <a:lstStyle/>
          <a:p>
            <a:pPr algn="l" defTabSz="914400">
              <a:lnSpc>
                <a:spcPct val="90000"/>
              </a:lnSpc>
            </a:pPr>
            <a:r>
              <a:rPr lang="en-US" sz="4000" b="0" i="0" kern="1200" dirty="0">
                <a:solidFill>
                  <a:srgbClr val="FFFFFF"/>
                </a:solidFill>
                <a:effectLst/>
                <a:latin typeface="Times New Roman" panose="02020603050405020304" pitchFamily="18" charset="0"/>
                <a:cs typeface="Times New Roman" panose="02020603050405020304" pitchFamily="18" charset="0"/>
              </a:rPr>
              <a:t>What We Learned</a:t>
            </a:r>
            <a:br>
              <a:rPr lang="en-US" sz="3200" kern="1200" dirty="0">
                <a:solidFill>
                  <a:srgbClr val="FFFFFF"/>
                </a:solidFill>
                <a:latin typeface="+mj-lt"/>
                <a:ea typeface="+mj-ea"/>
                <a:cs typeface="+mj-cs"/>
              </a:rPr>
            </a:br>
            <a:endParaRPr lang="en-US" sz="3200" kern="1200" dirty="0">
              <a:solidFill>
                <a:srgbClr val="FFFFFF"/>
              </a:solidFill>
              <a:latin typeface="+mj-lt"/>
              <a:ea typeface="+mj-ea"/>
              <a:cs typeface="+mj-cs"/>
            </a:endParaRPr>
          </a:p>
        </p:txBody>
      </p:sp>
      <p:sp>
        <p:nvSpPr>
          <p:cNvPr id="6" name="TextBox 5">
            <a:extLst>
              <a:ext uri="{FF2B5EF4-FFF2-40B4-BE49-F238E27FC236}">
                <a16:creationId xmlns:a16="http://schemas.microsoft.com/office/drawing/2014/main" id="{4CCECEC8-04B1-F129-EBFB-05E70374BBE5}"/>
              </a:ext>
            </a:extLst>
          </p:cNvPr>
          <p:cNvSpPr txBox="1"/>
          <p:nvPr/>
        </p:nvSpPr>
        <p:spPr>
          <a:xfrm>
            <a:off x="1028699" y="1891970"/>
            <a:ext cx="7293023" cy="4109585"/>
          </a:xfrm>
          <a:prstGeom prst="rect">
            <a:avLst/>
          </a:prstGeom>
        </p:spPr>
        <p:txBody>
          <a:bodyPr vert="horz" lIns="91440" tIns="45720" rIns="91440" bIns="45720" rtlCol="0" anchor="ctr">
            <a:noAutofit/>
          </a:bodyPr>
          <a:lstStyle/>
          <a:p>
            <a:pPr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Word Embeddings with Word2Vec: We explore how to train a Word2Vec model to generate word embeddings that capture semantic relationships between words</a:t>
            </a:r>
          </a:p>
          <a:p>
            <a:pPr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Cosine Similarity: The application demonstrates how to calculate cosine similarity between word vectors to assess their closeness in meaning.</a:t>
            </a:r>
          </a:p>
          <a:p>
            <a:pPr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Dimensionality Reduction with PCA: We utilize Principal Component Analysis (PCA) to reduce the dimensionality of word vectors for visualization, allowing us to plot the relationships between words.</a:t>
            </a:r>
          </a:p>
          <a:p>
            <a:pPr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Web Development with Flask: The app showcases how to build a web interface using Flask, handling user input, rendering templates, and generating interactive visualizations with Plotly.</a:t>
            </a:r>
          </a:p>
          <a:p>
            <a:pPr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TEAM GROWTH :</a:t>
            </a:r>
          </a:p>
          <a:p>
            <a:pPr lvl="1" indent="-228600" defTabSz="914400">
              <a:lnSpc>
                <a:spcPct val="90000"/>
              </a:lnSpc>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Algorithmic Thinking &amp; Team Collaboration: Mastered problem-solving with computational approaches and enhanced teamwork through effective task division.</a:t>
            </a:r>
          </a:p>
        </p:txBody>
      </p:sp>
    </p:spTree>
    <p:extLst>
      <p:ext uri="{BB962C8B-B14F-4D97-AF65-F5344CB8AC3E}">
        <p14:creationId xmlns:p14="http://schemas.microsoft.com/office/powerpoint/2010/main" val="1850811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EE0CEF-32F8-E2C9-30D9-1EE1E18BC803}"/>
              </a:ext>
            </a:extLst>
          </p:cNvPr>
          <p:cNvSpPr>
            <a:spLocks noGrp="1"/>
          </p:cNvSpPr>
          <p:nvPr>
            <p:ph type="title"/>
          </p:nvPr>
        </p:nvSpPr>
        <p:spPr>
          <a:xfrm>
            <a:off x="1028699" y="294538"/>
            <a:ext cx="7421963" cy="1033669"/>
          </a:xfrm>
        </p:spPr>
        <p:txBody>
          <a:bodyPr vert="horz" lIns="91440" tIns="45720" rIns="91440" bIns="45720" rtlCol="0" anchor="ctr">
            <a:noAutofit/>
          </a:bodyPr>
          <a:lstStyle/>
          <a:p>
            <a:pPr algn="l" defTabSz="914400">
              <a:lnSpc>
                <a:spcPct val="90000"/>
              </a:lnSpc>
            </a:pPr>
            <a:r>
              <a:rPr lang="en-US" kern="1200" dirty="0">
                <a:solidFill>
                  <a:srgbClr val="FFFFFF"/>
                </a:solidFill>
                <a:latin typeface="Times New Roman" panose="02020603050405020304" pitchFamily="18" charset="0"/>
                <a:cs typeface="Times New Roman" panose="02020603050405020304" pitchFamily="18" charset="0"/>
              </a:rPr>
              <a:t>Future</a:t>
            </a:r>
            <a:br>
              <a:rPr lang="en-US" kern="1200" dirty="0">
                <a:solidFill>
                  <a:srgbClr val="FFFFFF"/>
                </a:solidFill>
                <a:latin typeface="Times New Roman" panose="02020603050405020304" pitchFamily="18" charset="0"/>
                <a:cs typeface="Times New Roman" panose="02020603050405020304" pitchFamily="18" charset="0"/>
              </a:rPr>
            </a:br>
            <a:r>
              <a:rPr lang="en-US" kern="1200" dirty="0">
                <a:solidFill>
                  <a:srgbClr val="FFFFFF"/>
                </a:solidFill>
                <a:latin typeface="Times New Roman" panose="02020603050405020304" pitchFamily="18" charset="0"/>
                <a:cs typeface="Times New Roman" panose="02020603050405020304" pitchFamily="18" charset="0"/>
              </a:rPr>
              <a:t>Recommendations</a:t>
            </a:r>
          </a:p>
        </p:txBody>
      </p:sp>
      <p:sp>
        <p:nvSpPr>
          <p:cNvPr id="7" name="TextBox 6">
            <a:extLst>
              <a:ext uri="{FF2B5EF4-FFF2-40B4-BE49-F238E27FC236}">
                <a16:creationId xmlns:a16="http://schemas.microsoft.com/office/drawing/2014/main" id="{7EC2F39A-9CD6-D02F-DFE0-A0A4C402FA20}"/>
              </a:ext>
            </a:extLst>
          </p:cNvPr>
          <p:cNvSpPr txBox="1"/>
          <p:nvPr/>
        </p:nvSpPr>
        <p:spPr>
          <a:xfrm>
            <a:off x="1028699" y="2318197"/>
            <a:ext cx="7293023" cy="3683358"/>
          </a:xfrm>
          <a:prstGeom prst="rect">
            <a:avLst/>
          </a:prstGeom>
        </p:spPr>
        <p:txBody>
          <a:bodyPr vert="horz" lIns="91440" tIns="45720" rIns="91440" bIns="45720" rtlCol="0" anchor="ctr">
            <a:normAutofit/>
          </a:bodyPr>
          <a:lstStyle/>
          <a:p>
            <a:pPr indent="-228600" defTabSz="9144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Refine the group generation process to ensure the formation of all correct groups level by level. </a:t>
            </a:r>
          </a:p>
          <a:p>
            <a:pPr indent="-228600" defTabSz="9144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Use iterative approach to enhance the model's overall efficiency and reliability.</a:t>
            </a:r>
          </a:p>
          <a:p>
            <a:pPr indent="-228600" defTabSz="914400">
              <a:lnSpc>
                <a:spcPct val="90000"/>
              </a:lnSpc>
              <a:spcAft>
                <a:spcPts val="600"/>
              </a:spcAf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indent="-228600" defTabSz="9144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Train the model with a larger dataset containing more puzzles to improve its understanding of semantic relationships and grouping accuracy.</a:t>
            </a:r>
          </a:p>
        </p:txBody>
      </p:sp>
    </p:spTree>
    <p:extLst>
      <p:ext uri="{BB962C8B-B14F-4D97-AF65-F5344CB8AC3E}">
        <p14:creationId xmlns:p14="http://schemas.microsoft.com/office/powerpoint/2010/main" val="2940806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7DE5115-89C8-4B9C-B0E8-78A15C20C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7064" y="1257300"/>
            <a:ext cx="6809874" cy="3807995"/>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2" name="Rectangle 11">
            <a:extLst>
              <a:ext uri="{FF2B5EF4-FFF2-40B4-BE49-F238E27FC236}">
                <a16:creationId xmlns:a16="http://schemas.microsoft.com/office/drawing/2014/main" id="{4A6402E2-72CC-4683-9B83-11265402E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454" y="1429652"/>
            <a:ext cx="6467094" cy="346329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pic>
        <p:nvPicPr>
          <p:cNvPr id="4" name="Content Placeholder 3">
            <a:extLst>
              <a:ext uri="{FF2B5EF4-FFF2-40B4-BE49-F238E27FC236}">
                <a16:creationId xmlns:a16="http://schemas.microsoft.com/office/drawing/2014/main" id="{E30B3CCA-BDC2-567E-1BD0-4D888AFAEBB6}"/>
              </a:ext>
            </a:extLst>
          </p:cNvPr>
          <p:cNvPicPr>
            <a:picLocks noChangeAspect="1"/>
          </p:cNvPicPr>
          <p:nvPr/>
        </p:nvPicPr>
        <p:blipFill>
          <a:blip r:embed="rId2"/>
          <a:srcRect t="11599" b="11599"/>
          <a:stretch/>
        </p:blipFill>
        <p:spPr>
          <a:xfrm>
            <a:off x="1701928" y="1793126"/>
            <a:ext cx="5740146" cy="2736342"/>
          </a:xfrm>
          <a:prstGeom prst="rect">
            <a:avLst/>
          </a:prstGeom>
        </p:spPr>
      </p:pic>
    </p:spTree>
    <p:extLst>
      <p:ext uri="{BB962C8B-B14F-4D97-AF65-F5344CB8AC3E}">
        <p14:creationId xmlns:p14="http://schemas.microsoft.com/office/powerpoint/2010/main" val="3917760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49E342C-73DE-04E9-28D5-5FBADF625AB0}"/>
              </a:ext>
            </a:extLst>
          </p:cNvPr>
          <p:cNvSpPr>
            <a:spLocks noGrp="1"/>
          </p:cNvSpPr>
          <p:nvPr>
            <p:ph type="sldNum" idx="97"/>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037B1B0-0345-4E15-985A-6BECCDBE474F}" type="slidenum">
              <a:rPr kumimoji="0" lang="en-US" sz="900" b="0" i="0" u="none" strike="noStrike" kern="1200" cap="none" spc="0" normalizeH="0" baseline="0" noProof="0" smtClean="0">
                <a:ln>
                  <a:noFill/>
                </a:ln>
                <a:solidFill>
                  <a:srgbClr val="232F3E"/>
                </a:solidFill>
                <a:effectLst/>
                <a:uLnTx/>
                <a:uFillTx/>
                <a:latin typeface="Amazon Ember Display"/>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900" b="0" i="0" u="none" strike="noStrike" kern="1200" cap="none" spc="0" normalizeH="0" baseline="0" noProof="0" dirty="0">
              <a:ln>
                <a:noFill/>
              </a:ln>
              <a:solidFill>
                <a:srgbClr val="232F3E"/>
              </a:solidFill>
              <a:effectLst/>
              <a:uLnTx/>
              <a:uFillTx/>
              <a:latin typeface="Amazon Ember Display"/>
              <a:ea typeface="+mn-ea"/>
              <a:cs typeface="+mn-cs"/>
            </a:endParaRPr>
          </a:p>
        </p:txBody>
      </p:sp>
      <p:sp>
        <p:nvSpPr>
          <p:cNvPr id="29" name="Title 28">
            <a:extLst>
              <a:ext uri="{FF2B5EF4-FFF2-40B4-BE49-F238E27FC236}">
                <a16:creationId xmlns:a16="http://schemas.microsoft.com/office/drawing/2014/main" id="{4708A83B-2942-2368-674B-7173C8BE26D3}"/>
              </a:ext>
            </a:extLst>
          </p:cNvPr>
          <p:cNvSpPr>
            <a:spLocks noGrp="1"/>
          </p:cNvSpPr>
          <p:nvPr>
            <p:ph type="title" idx="1"/>
          </p:nvPr>
        </p:nvSpPr>
        <p:spPr/>
        <p:txBody>
          <a:bodyPr/>
          <a:lstStyle/>
          <a:p>
            <a:r>
              <a:rPr lang="en-US" dirty="0"/>
              <a:t>TEAM</a:t>
            </a:r>
          </a:p>
        </p:txBody>
      </p:sp>
      <p:pic>
        <p:nvPicPr>
          <p:cNvPr id="4" name="Picture Placeholder 3">
            <a:extLst>
              <a:ext uri="{FF2B5EF4-FFF2-40B4-BE49-F238E27FC236}">
                <a16:creationId xmlns:a16="http://schemas.microsoft.com/office/drawing/2014/main" id="{93547011-FA59-1433-C483-693A271B2020}"/>
              </a:ext>
            </a:extLst>
          </p:cNvPr>
          <p:cNvPicPr>
            <a:picLocks noGrp="1" noChangeAspect="1"/>
          </p:cNvPicPr>
          <p:nvPr>
            <p:ph type="pic" idx="22"/>
          </p:nvPr>
        </p:nvPicPr>
        <p:blipFill>
          <a:blip r:embed="rId2">
            <a:extLst>
              <a:ext uri="{28A0092B-C50C-407E-A947-70E740481C1C}">
                <a14:useLocalDpi xmlns:a14="http://schemas.microsoft.com/office/drawing/2010/main" val="0"/>
              </a:ext>
            </a:extLst>
          </a:blip>
          <a:srcRect l="5472" r="5472"/>
          <a:stretch/>
        </p:blipFill>
        <p:spPr>
          <a:xfrm>
            <a:off x="274320" y="2233750"/>
            <a:ext cx="2091690" cy="2125980"/>
          </a:xfrm>
        </p:spPr>
      </p:pic>
      <p:sp>
        <p:nvSpPr>
          <p:cNvPr id="30" name="Text Placeholder 29">
            <a:extLst>
              <a:ext uri="{FF2B5EF4-FFF2-40B4-BE49-F238E27FC236}">
                <a16:creationId xmlns:a16="http://schemas.microsoft.com/office/drawing/2014/main" id="{7026EC01-18D8-AC5C-9826-47ECF7907B68}"/>
              </a:ext>
            </a:extLst>
          </p:cNvPr>
          <p:cNvSpPr>
            <a:spLocks noGrp="1"/>
          </p:cNvSpPr>
          <p:nvPr>
            <p:ph type="body" idx="12"/>
          </p:nvPr>
        </p:nvSpPr>
        <p:spPr/>
        <p:txBody>
          <a:bodyPr/>
          <a:lstStyle/>
          <a:p>
            <a:r>
              <a:rPr lang="en-US" dirty="0"/>
              <a:t>Lakshmi Prasanna Kalluri</a:t>
            </a:r>
          </a:p>
        </p:txBody>
      </p:sp>
      <p:pic>
        <p:nvPicPr>
          <p:cNvPr id="5" name="Picture Placeholder 4">
            <a:extLst>
              <a:ext uri="{FF2B5EF4-FFF2-40B4-BE49-F238E27FC236}">
                <a16:creationId xmlns:a16="http://schemas.microsoft.com/office/drawing/2014/main" id="{A3F469EA-F657-29A7-2CCA-06A538F27C6D}"/>
              </a:ext>
            </a:extLst>
          </p:cNvPr>
          <p:cNvPicPr>
            <a:picLocks noGrp="1" noChangeAspect="1"/>
          </p:cNvPicPr>
          <p:nvPr>
            <p:ph type="pic" idx="23"/>
          </p:nvPr>
        </p:nvPicPr>
        <p:blipFill>
          <a:blip r:embed="rId3">
            <a:extLst>
              <a:ext uri="{28A0092B-C50C-407E-A947-70E740481C1C}">
                <a14:useLocalDpi xmlns:a14="http://schemas.microsoft.com/office/drawing/2010/main" val="0"/>
              </a:ext>
            </a:extLst>
          </a:blip>
          <a:srcRect t="10134" b="10134"/>
          <a:stretch>
            <a:fillRect/>
          </a:stretch>
        </p:blipFill>
        <p:spPr/>
      </p:pic>
      <p:sp>
        <p:nvSpPr>
          <p:cNvPr id="31" name="Text Placeholder 30">
            <a:extLst>
              <a:ext uri="{FF2B5EF4-FFF2-40B4-BE49-F238E27FC236}">
                <a16:creationId xmlns:a16="http://schemas.microsoft.com/office/drawing/2014/main" id="{D1691F6D-256C-9CC2-5F07-033D8A015993}"/>
              </a:ext>
            </a:extLst>
          </p:cNvPr>
          <p:cNvSpPr>
            <a:spLocks noGrp="1"/>
          </p:cNvSpPr>
          <p:nvPr>
            <p:ph type="body" idx="13"/>
          </p:nvPr>
        </p:nvSpPr>
        <p:spPr/>
        <p:txBody>
          <a:bodyPr/>
          <a:lstStyle/>
          <a:p>
            <a:r>
              <a:rPr lang="en-US" dirty="0"/>
              <a:t>JAGANNATH PATRO ALLUPATI</a:t>
            </a:r>
          </a:p>
        </p:txBody>
      </p:sp>
      <p:sp>
        <p:nvSpPr>
          <p:cNvPr id="32" name="Text Placeholder 31">
            <a:extLst>
              <a:ext uri="{FF2B5EF4-FFF2-40B4-BE49-F238E27FC236}">
                <a16:creationId xmlns:a16="http://schemas.microsoft.com/office/drawing/2014/main" id="{400C20C2-1BD5-9BA4-B24E-7DF0883CB1A1}"/>
              </a:ext>
            </a:extLst>
          </p:cNvPr>
          <p:cNvSpPr>
            <a:spLocks noGrp="1"/>
          </p:cNvSpPr>
          <p:nvPr>
            <p:ph type="body" idx="14"/>
          </p:nvPr>
        </p:nvSpPr>
        <p:spPr/>
        <p:txBody>
          <a:bodyPr/>
          <a:lstStyle/>
          <a:p>
            <a:r>
              <a:rPr lang="en-US" dirty="0"/>
              <a:t>Chaithra Angadi </a:t>
            </a:r>
          </a:p>
        </p:txBody>
      </p:sp>
      <p:pic>
        <p:nvPicPr>
          <p:cNvPr id="3" name="Picture Placeholder 2" descr="A person leaning against a railing with a waterfall in the background&#10;&#10;Description automatically generated">
            <a:extLst>
              <a:ext uri="{FF2B5EF4-FFF2-40B4-BE49-F238E27FC236}">
                <a16:creationId xmlns:a16="http://schemas.microsoft.com/office/drawing/2014/main" id="{C82EB572-3C2B-8B2F-4F0C-488F0959289A}"/>
              </a:ext>
            </a:extLst>
          </p:cNvPr>
          <p:cNvPicPr>
            <a:picLocks noGrp="1" noChangeAspect="1"/>
          </p:cNvPicPr>
          <p:nvPr>
            <p:ph type="pic" idx="25"/>
          </p:nvPr>
        </p:nvPicPr>
        <p:blipFill>
          <a:blip r:embed="rId4"/>
          <a:srcRect l="5250" r="5250"/>
          <a:stretch/>
        </p:blipFill>
        <p:spPr>
          <a:xfrm>
            <a:off x="6705340" y="2233750"/>
            <a:ext cx="2091690" cy="2125980"/>
          </a:xfrm>
        </p:spPr>
      </p:pic>
      <p:sp>
        <p:nvSpPr>
          <p:cNvPr id="33" name="Text Placeholder 32">
            <a:extLst>
              <a:ext uri="{FF2B5EF4-FFF2-40B4-BE49-F238E27FC236}">
                <a16:creationId xmlns:a16="http://schemas.microsoft.com/office/drawing/2014/main" id="{4B1FA892-6687-BC53-932C-570EE4281EE4}"/>
              </a:ext>
            </a:extLst>
          </p:cNvPr>
          <p:cNvSpPr>
            <a:spLocks noGrp="1"/>
          </p:cNvSpPr>
          <p:nvPr>
            <p:ph type="body" idx="15"/>
          </p:nvPr>
        </p:nvSpPr>
        <p:spPr/>
        <p:txBody>
          <a:bodyPr/>
          <a:lstStyle/>
          <a:p>
            <a:r>
              <a:rPr lang="en-US" dirty="0"/>
              <a:t>SRIKANTH DUMPALA </a:t>
            </a:r>
          </a:p>
        </p:txBody>
      </p:sp>
      <p:pic>
        <p:nvPicPr>
          <p:cNvPr id="12" name="Picture Placeholder 11">
            <a:extLst>
              <a:ext uri="{FF2B5EF4-FFF2-40B4-BE49-F238E27FC236}">
                <a16:creationId xmlns:a16="http://schemas.microsoft.com/office/drawing/2014/main" id="{CAE135FF-098B-C07D-1E6F-7EDA23A198C5}"/>
              </a:ext>
            </a:extLst>
          </p:cNvPr>
          <p:cNvPicPr>
            <a:picLocks noGrp="1" noChangeAspect="1"/>
          </p:cNvPicPr>
          <p:nvPr>
            <p:ph type="pic" idx="24"/>
          </p:nvPr>
        </p:nvPicPr>
        <p:blipFill>
          <a:blip r:embed="rId5">
            <a:extLst>
              <a:ext uri="{28A0092B-C50C-407E-A947-70E740481C1C}">
                <a14:useLocalDpi xmlns:a14="http://schemas.microsoft.com/office/drawing/2010/main" val="0"/>
              </a:ext>
            </a:extLst>
          </a:blip>
          <a:srcRect t="21395" b="21395"/>
          <a:stretch/>
        </p:blipFill>
        <p:spPr/>
      </p:pic>
    </p:spTree>
    <p:extLst>
      <p:ext uri="{BB962C8B-B14F-4D97-AF65-F5344CB8AC3E}">
        <p14:creationId xmlns:p14="http://schemas.microsoft.com/office/powerpoint/2010/main" val="3337281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13"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12B3290A-D3BF-4B87-B55B-FD9A98B497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9272" cy="1576446"/>
            <a:chOff x="0" y="0"/>
            <a:chExt cx="12192002" cy="1576446"/>
          </a:xfrm>
        </p:grpSpPr>
        <p:sp>
          <p:nvSpPr>
            <p:cNvPr id="14" name="Rectangle 13">
              <a:extLst>
                <a:ext uri="{FF2B5EF4-FFF2-40B4-BE49-F238E27FC236}">
                  <a16:creationId xmlns:a16="http://schemas.microsoft.com/office/drawing/2014/main" id="{033A715A-0686-440A-8F40-441B42A66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761657F-19F2-425B-B7E9-0118CD13C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E27B6634-79D3-4EDD-A77A-1065D6F3A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CB7886F-97D3-43F9-BFFD-6C93F133091A}"/>
              </a:ext>
            </a:extLst>
          </p:cNvPr>
          <p:cNvSpPr>
            <a:spLocks noGrp="1"/>
          </p:cNvSpPr>
          <p:nvPr>
            <p:ph type="title"/>
          </p:nvPr>
        </p:nvSpPr>
        <p:spPr>
          <a:xfrm>
            <a:off x="1028698" y="319314"/>
            <a:ext cx="7108033" cy="1030515"/>
          </a:xfrm>
        </p:spPr>
        <p:txBody>
          <a:bodyPr anchor="ctr">
            <a:normAutofit/>
          </a:bodyPr>
          <a:lstStyle/>
          <a:p>
            <a:r>
              <a:rPr lang="en-US" sz="3500">
                <a:solidFill>
                  <a:srgbClr val="FFFFFF"/>
                </a:solidFill>
              </a:rPr>
              <a:t>Overview</a:t>
            </a:r>
          </a:p>
        </p:txBody>
      </p:sp>
      <p:pic>
        <p:nvPicPr>
          <p:cNvPr id="6" name="Picture 5" descr="A screenshot of a computer&#10;&#10;Description automatically generated">
            <a:extLst>
              <a:ext uri="{FF2B5EF4-FFF2-40B4-BE49-F238E27FC236}">
                <a16:creationId xmlns:a16="http://schemas.microsoft.com/office/drawing/2014/main" id="{378FC052-1606-1C1F-6669-FABF6B39958F}"/>
              </a:ext>
            </a:extLst>
          </p:cNvPr>
          <p:cNvPicPr>
            <a:picLocks noChangeAspect="1"/>
          </p:cNvPicPr>
          <p:nvPr/>
        </p:nvPicPr>
        <p:blipFill>
          <a:blip r:embed="rId2"/>
          <a:stretch>
            <a:fillRect/>
          </a:stretch>
        </p:blipFill>
        <p:spPr>
          <a:xfrm>
            <a:off x="1028698" y="2396295"/>
            <a:ext cx="3423938" cy="1925964"/>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9B2B8F91-48F9-7616-416D-839A5049FEB6}"/>
              </a:ext>
            </a:extLst>
          </p:cNvPr>
          <p:cNvPicPr>
            <a:picLocks noChangeAspect="1"/>
          </p:cNvPicPr>
          <p:nvPr/>
        </p:nvPicPr>
        <p:blipFill>
          <a:blip r:embed="rId3"/>
          <a:stretch>
            <a:fillRect/>
          </a:stretch>
        </p:blipFill>
        <p:spPr>
          <a:xfrm>
            <a:off x="4700753" y="2412426"/>
            <a:ext cx="3450265" cy="1940773"/>
          </a:xfrm>
          <a:prstGeom prst="rect">
            <a:avLst/>
          </a:prstGeom>
        </p:spPr>
      </p:pic>
      <p:sp>
        <p:nvSpPr>
          <p:cNvPr id="3" name="Content Placeholder 2">
            <a:extLst>
              <a:ext uri="{FF2B5EF4-FFF2-40B4-BE49-F238E27FC236}">
                <a16:creationId xmlns:a16="http://schemas.microsoft.com/office/drawing/2014/main" id="{C5E3BCCB-C97C-FFE3-93C2-9D8B220535F2}"/>
              </a:ext>
            </a:extLst>
          </p:cNvPr>
          <p:cNvSpPr>
            <a:spLocks noGrp="1"/>
          </p:cNvSpPr>
          <p:nvPr>
            <p:ph idx="1"/>
          </p:nvPr>
        </p:nvSpPr>
        <p:spPr>
          <a:xfrm>
            <a:off x="1028698" y="5070346"/>
            <a:ext cx="7122320" cy="1385266"/>
          </a:xfrm>
        </p:spPr>
        <p:txBody>
          <a:bodyPr vert="horz" lIns="68580" tIns="34290" rIns="68580" bIns="34290" rtlCol="0">
            <a:normAutofit/>
          </a:bodyPr>
          <a:lstStyle/>
          <a:p>
            <a:r>
              <a:rPr lang="en-US" sz="1800" dirty="0">
                <a:latin typeface="Times New Roman" panose="02020603050405020304" pitchFamily="18" charset="0"/>
                <a:ea typeface="+mn-lt"/>
                <a:cs typeface="Times New Roman" panose="02020603050405020304" pitchFamily="18" charset="0"/>
                <a:hlinkClick r:id="rId4"/>
              </a:rPr>
              <a:t>https://www.nytimes.com/games/connections</a:t>
            </a:r>
            <a:endParaRPr lang="en-US" sz="1800" dirty="0">
              <a:latin typeface="Times New Roman" panose="02020603050405020304" pitchFamily="18" charset="0"/>
              <a:ea typeface="+mn-lt"/>
              <a:cs typeface="Times New Roman" panose="02020603050405020304" pitchFamily="18" charset="0"/>
            </a:endParaRPr>
          </a:p>
          <a:p>
            <a:r>
              <a:rPr lang="en-US" sz="1800" dirty="0">
                <a:latin typeface="Times New Roman" panose="02020603050405020304" pitchFamily="18" charset="0"/>
                <a:ea typeface="+mn-lt"/>
                <a:cs typeface="Times New Roman" panose="02020603050405020304" pitchFamily="18" charset="0"/>
              </a:rPr>
              <a:t>yellow - most straightforward</a:t>
            </a:r>
          </a:p>
          <a:p>
            <a:r>
              <a:rPr lang="en-US" sz="1800" dirty="0">
                <a:latin typeface="Times New Roman" panose="02020603050405020304" pitchFamily="18" charset="0"/>
                <a:ea typeface="+mn-lt"/>
                <a:cs typeface="Times New Roman" panose="02020603050405020304" pitchFamily="18" charset="0"/>
              </a:rPr>
              <a:t> green, blue, and purple - trickiest</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5638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4EAC629-F1EA-6231-035B-3AEFD680750A}"/>
              </a:ext>
            </a:extLst>
          </p:cNvPr>
          <p:cNvPicPr>
            <a:picLocks noChangeAspect="1"/>
          </p:cNvPicPr>
          <p:nvPr/>
        </p:nvPicPr>
        <p:blipFill>
          <a:blip r:embed="rId3"/>
          <a:srcRect r="10999" b="-1"/>
          <a:stretch/>
        </p:blipFill>
        <p:spPr>
          <a:xfrm>
            <a:off x="20" y="10"/>
            <a:ext cx="9143980" cy="6857990"/>
          </a:xfrm>
          <a:prstGeom prst="rect">
            <a:avLst/>
          </a:prstGeom>
        </p:spPr>
      </p:pic>
      <p:sp>
        <p:nvSpPr>
          <p:cNvPr id="27" name="Rectangle 26">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7601"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28650" y="365126"/>
            <a:ext cx="7886700" cy="1013970"/>
          </a:xfrm>
        </p:spPr>
        <p:txBody>
          <a:bodyPr>
            <a:noAutofit/>
          </a:bodyPr>
          <a:lstStyle/>
          <a:p>
            <a:r>
              <a:rPr lang="en-US" sz="3200" dirty="0">
                <a:latin typeface="Times New Roman" panose="02020603050405020304" pitchFamily="18" charset="0"/>
                <a:cs typeface="Times New Roman" panose="02020603050405020304" pitchFamily="18" charset="0"/>
              </a:rPr>
              <a:t>Introduction &amp;</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Objectives</a:t>
            </a:r>
          </a:p>
        </p:txBody>
      </p:sp>
      <p:graphicFrame>
        <p:nvGraphicFramePr>
          <p:cNvPr id="12" name="Content Placeholder 2">
            <a:extLst>
              <a:ext uri="{FF2B5EF4-FFF2-40B4-BE49-F238E27FC236}">
                <a16:creationId xmlns:a16="http://schemas.microsoft.com/office/drawing/2014/main" id="{4B25DBFD-B159-2FFD-2629-AE90D7F3AB31}"/>
              </a:ext>
            </a:extLst>
          </p:cNvPr>
          <p:cNvGraphicFramePr>
            <a:graphicFrameLocks noGrp="1"/>
          </p:cNvGraphicFramePr>
          <p:nvPr>
            <p:ph idx="1"/>
            <p:extLst>
              <p:ext uri="{D42A27DB-BD31-4B8C-83A1-F6EECF244321}">
                <p14:modId xmlns:p14="http://schemas.microsoft.com/office/powerpoint/2010/main" val="3702215876"/>
              </p:ext>
            </p:extLst>
          </p:nvPr>
        </p:nvGraphicFramePr>
        <p:xfrm>
          <a:off x="628650" y="1528998"/>
          <a:ext cx="7886700" cy="46479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Autofit/>
          </a:bodyPr>
          <a:lstStyle/>
          <a:p>
            <a:pPr>
              <a:lnSpc>
                <a:spcPct val="90000"/>
              </a:lnSpc>
            </a:pPr>
            <a:r>
              <a:rPr lang="en-US" sz="3600" dirty="0">
                <a:solidFill>
                  <a:srgbClr val="FFFFFF"/>
                </a:solidFill>
                <a:latin typeface="Times New Roman" panose="02020603050405020304" pitchFamily="18" charset="0"/>
                <a:cs typeface="Times New Roman" panose="02020603050405020304" pitchFamily="18" charset="0"/>
              </a:rPr>
              <a:t>Business</a:t>
            </a:r>
            <a:br>
              <a:rPr lang="en-US" sz="3600" dirty="0">
                <a:solidFill>
                  <a:srgbClr val="FFFFFF"/>
                </a:solidFill>
                <a:latin typeface="Times New Roman" panose="02020603050405020304" pitchFamily="18" charset="0"/>
                <a:cs typeface="Times New Roman" panose="02020603050405020304" pitchFamily="18" charset="0"/>
              </a:rPr>
            </a:br>
            <a:r>
              <a:rPr lang="en-US" sz="3600" dirty="0">
                <a:solidFill>
                  <a:srgbClr val="FFFFFF"/>
                </a:solidFill>
                <a:latin typeface="Times New Roman" panose="02020603050405020304" pitchFamily="18" charset="0"/>
                <a:cs typeface="Times New Roman" panose="02020603050405020304" pitchFamily="18" charset="0"/>
              </a:rPr>
              <a:t>Understanding</a:t>
            </a:r>
          </a:p>
        </p:txBody>
      </p:sp>
      <p:sp>
        <p:nvSpPr>
          <p:cNvPr id="3" name="Content Placeholder 2"/>
          <p:cNvSpPr>
            <a:spLocks noGrp="1"/>
          </p:cNvSpPr>
          <p:nvPr>
            <p:ph idx="1"/>
          </p:nvPr>
        </p:nvSpPr>
        <p:spPr>
          <a:xfrm>
            <a:off x="1028699" y="2318197"/>
            <a:ext cx="7293023" cy="3683358"/>
          </a:xfrm>
        </p:spPr>
        <p:txBody>
          <a:bodyPr anchor="ctr">
            <a:normAutofit lnSpcReduction="10000"/>
          </a:bodyPr>
          <a:lstStyle/>
          <a:p>
            <a:r>
              <a:rPr lang="en-US" sz="1800" b="1" dirty="0">
                <a:latin typeface="Times New Roman" panose="02020603050405020304" pitchFamily="18" charset="0"/>
                <a:cs typeface="Times New Roman" panose="02020603050405020304" pitchFamily="18" charset="0"/>
              </a:rPr>
              <a:t>Business Objective: </a:t>
            </a:r>
            <a:r>
              <a:rPr lang="en-US" sz="1800" dirty="0">
                <a:latin typeface="Times New Roman" panose="02020603050405020304" pitchFamily="18" charset="0"/>
                <a:cs typeface="Times New Roman" panose="02020603050405020304" pitchFamily="18" charset="0"/>
              </a:rPr>
              <a:t>Enhance the NYT Connection Game by improving grouping accuracy and user engagement.</a:t>
            </a:r>
          </a:p>
          <a:p>
            <a:r>
              <a:rPr lang="en-US" sz="1800" b="1" dirty="0">
                <a:latin typeface="Times New Roman" panose="02020603050405020304" pitchFamily="18" charset="0"/>
                <a:cs typeface="Times New Roman" panose="02020603050405020304" pitchFamily="18" charset="0"/>
              </a:rPr>
              <a:t>Success Criteria</a:t>
            </a:r>
            <a:r>
              <a:rPr lang="en-US" sz="1800" dirty="0">
                <a:latin typeface="Times New Roman" panose="02020603050405020304" pitchFamily="18" charset="0"/>
                <a:cs typeface="Times New Roman" panose="02020603050405020304" pitchFamily="18" charset="0"/>
              </a:rPr>
              <a:t>:</a:t>
            </a:r>
          </a:p>
          <a:p>
            <a:pPr lvl="2" indent="-342900"/>
            <a:r>
              <a:rPr lang="en-US" sz="1800" dirty="0">
                <a:latin typeface="Times New Roman" panose="02020603050405020304" pitchFamily="18" charset="0"/>
                <a:cs typeface="Times New Roman" panose="02020603050405020304" pitchFamily="18" charset="0"/>
              </a:rPr>
              <a:t>Business: Reliable and consistent word groupings that improve gameplay experience.  </a:t>
            </a:r>
          </a:p>
          <a:p>
            <a:pPr lvl="2" indent="-342900"/>
            <a:r>
              <a:rPr lang="en-US" sz="1800" dirty="0">
                <a:latin typeface="Times New Roman" panose="02020603050405020304" pitchFamily="18" charset="0"/>
                <a:cs typeface="Times New Roman" panose="02020603050405020304" pitchFamily="18" charset="0"/>
              </a:rPr>
              <a:t>Technical: High success rates and accurate groupings that align with human-like understanding.</a:t>
            </a:r>
          </a:p>
          <a:p>
            <a:r>
              <a:rPr lang="en-US" sz="1800" b="1" dirty="0">
                <a:latin typeface="Times New Roman" panose="02020603050405020304" pitchFamily="18" charset="0"/>
                <a:cs typeface="Times New Roman" panose="02020603050405020304" pitchFamily="18" charset="0"/>
              </a:rPr>
              <a:t>Planning</a:t>
            </a:r>
          </a:p>
          <a:p>
            <a:pPr lvl="1"/>
            <a:r>
              <a:rPr lang="en-US" sz="1800" dirty="0">
                <a:latin typeface="Times New Roman" panose="02020603050405020304" pitchFamily="18" charset="0"/>
                <a:cs typeface="Times New Roman" panose="02020603050405020304" pitchFamily="18" charset="0"/>
              </a:rPr>
              <a:t>Tools: Word2Vec, Flask, Python (Gensim, NumPy, Plotly).  </a:t>
            </a:r>
          </a:p>
          <a:p>
            <a:pPr lvl="1"/>
            <a:r>
              <a:rPr lang="en-US" sz="1800" dirty="0">
                <a:latin typeface="Times New Roman" panose="02020603050405020304" pitchFamily="18" charset="0"/>
                <a:cs typeface="Times New Roman" panose="02020603050405020304" pitchFamily="18" charset="0"/>
              </a:rPr>
              <a:t>Steps: Data preparation, model development, evaluation, and deployment of a web-based interface for visualization and interaction.</a:t>
            </a:r>
          </a:p>
          <a:p>
            <a:pPr lvl="2" indent="-342900"/>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4000" dirty="0">
                <a:solidFill>
                  <a:srgbClr val="FFFFFF"/>
                </a:solidFill>
                <a:latin typeface="Times New Roman" panose="02020603050405020304" pitchFamily="18" charset="0"/>
                <a:cs typeface="Times New Roman" panose="02020603050405020304" pitchFamily="18" charset="0"/>
              </a:rPr>
              <a:t>Data Understanding &amp; Preparation</a:t>
            </a:r>
          </a:p>
        </p:txBody>
      </p:sp>
      <p:sp>
        <p:nvSpPr>
          <p:cNvPr id="6" name="Content Placeholder 5">
            <a:extLst>
              <a:ext uri="{FF2B5EF4-FFF2-40B4-BE49-F238E27FC236}">
                <a16:creationId xmlns:a16="http://schemas.microsoft.com/office/drawing/2014/main" id="{F1CE91EC-67DA-A2C3-6121-ED368B61DBB9}"/>
              </a:ext>
            </a:extLst>
          </p:cNvPr>
          <p:cNvSpPr>
            <a:spLocks noGrp="1"/>
          </p:cNvSpPr>
          <p:nvPr>
            <p:ph idx="1"/>
          </p:nvPr>
        </p:nvSpPr>
        <p:spPr>
          <a:xfrm>
            <a:off x="1028699" y="2318197"/>
            <a:ext cx="7293023" cy="3683358"/>
          </a:xfrm>
        </p:spPr>
        <p:txBody>
          <a:bodyPr anchor="ctr">
            <a:normAutofit/>
          </a:bodyPr>
          <a:lstStyle/>
          <a:p>
            <a:r>
              <a:rPr lang="en-US" sz="1800" dirty="0">
                <a:latin typeface="Times New Roman" panose="02020603050405020304" pitchFamily="18" charset="0"/>
                <a:cs typeface="Times New Roman" panose="02020603050405020304" pitchFamily="18" charset="0"/>
              </a:rPr>
              <a:t>Data Sources: Puzzles from the New York Times Connection Game.</a:t>
            </a:r>
          </a:p>
          <a:p>
            <a:r>
              <a:rPr lang="en-US" sz="1800" dirty="0">
                <a:latin typeface="Times New Roman" panose="02020603050405020304" pitchFamily="18" charset="0"/>
                <a:cs typeface="Times New Roman" panose="02020603050405020304" pitchFamily="18" charset="0"/>
              </a:rPr>
              <a:t>Source: [NYT Puzzles JSON](https://anonymous.4open.science/r/making-new-connections-78D1/nyt_puzzles.json)</a:t>
            </a:r>
          </a:p>
          <a:p>
            <a:r>
              <a:rPr lang="en-US" sz="1800" dirty="0">
                <a:latin typeface="Times New Roman" panose="02020603050405020304" pitchFamily="18" charset="0"/>
                <a:cs typeface="Times New Roman" panose="02020603050405020304" pitchFamily="18" charset="0"/>
              </a:rPr>
              <a:t>Integrated word embeddings using Word2Vec to represent words in a semantic vector space. </a:t>
            </a:r>
          </a:p>
          <a:p>
            <a:r>
              <a:rPr lang="en-US" sz="1800" dirty="0">
                <a:latin typeface="Times New Roman" panose="02020603050405020304" pitchFamily="18" charset="0"/>
                <a:cs typeface="Times New Roman" panose="02020603050405020304" pitchFamily="18" charset="0"/>
              </a:rPr>
              <a:t>Some words were not present in the Word2Vec vocabulary. This was addressed by filtering out such words or substituting with similar ones.</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Word embeddings generated for all valid words to facilitate similarity calculations. </a:t>
            </a:r>
          </a:p>
          <a:p>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4000" dirty="0">
                <a:solidFill>
                  <a:srgbClr val="FFFFFF"/>
                </a:solidFill>
                <a:latin typeface="Times New Roman" panose="02020603050405020304" pitchFamily="18" charset="0"/>
                <a:cs typeface="Times New Roman" panose="02020603050405020304" pitchFamily="18" charset="0"/>
              </a:rPr>
              <a:t>Modeling</a:t>
            </a:r>
          </a:p>
        </p:txBody>
      </p:sp>
      <p:sp>
        <p:nvSpPr>
          <p:cNvPr id="3" name="Content Placeholder 2"/>
          <p:cNvSpPr>
            <a:spLocks noGrp="1"/>
          </p:cNvSpPr>
          <p:nvPr>
            <p:ph idx="1"/>
          </p:nvPr>
        </p:nvSpPr>
        <p:spPr>
          <a:xfrm>
            <a:off x="1028699" y="2024742"/>
            <a:ext cx="7293023" cy="4538719"/>
          </a:xfrm>
        </p:spPr>
        <p:txBody>
          <a:bodyPr anchor="ctr">
            <a:normAutofit/>
          </a:bodyPr>
          <a:lstStyle/>
          <a:p>
            <a:r>
              <a:rPr lang="en-US" sz="2000" dirty="0">
                <a:latin typeface="Times New Roman" panose="02020603050405020304" pitchFamily="18" charset="0"/>
                <a:cs typeface="Times New Roman" panose="02020603050405020304" pitchFamily="18" charset="0"/>
              </a:rPr>
              <a:t>The primary model used was Word2Vec, a neural embedding model, to generate vector representations of words and calculate semantic similarities.</a:t>
            </a:r>
          </a:p>
          <a:p>
            <a:r>
              <a:rPr lang="en-US" sz="2000" dirty="0">
                <a:latin typeface="Times New Roman" panose="02020603050405020304" pitchFamily="18" charset="0"/>
                <a:cs typeface="Times New Roman" panose="02020603050405020304" pitchFamily="18" charset="0"/>
              </a:rPr>
              <a:t>The Word2Vec model was trained using preprocessed word datasets.  </a:t>
            </a:r>
          </a:p>
          <a:p>
            <a:r>
              <a:rPr lang="en-US" sz="2000" dirty="0">
                <a:latin typeface="Times New Roman" panose="02020603050405020304" pitchFamily="18" charset="0"/>
                <a:cs typeface="Times New Roman" panose="02020603050405020304" pitchFamily="18" charset="0"/>
              </a:rPr>
              <a:t> Cosine similarity was calculated between word vectors to group semantically related words.</a:t>
            </a:r>
          </a:p>
          <a:p>
            <a:r>
              <a:rPr lang="en-US" sz="2000" dirty="0">
                <a:latin typeface="Times New Roman" panose="02020603050405020304" pitchFamily="18" charset="0"/>
                <a:cs typeface="Times New Roman" panose="02020603050405020304" pitchFamily="18" charset="0"/>
              </a:rPr>
              <a:t>Start by forming 8 most similar word pairs using Word2Vec and cosine similarity.</a:t>
            </a:r>
          </a:p>
          <a:p>
            <a:r>
              <a:rPr lang="en-US" sz="2000" dirty="0">
                <a:latin typeface="Times New Roman" panose="02020603050405020304" pitchFamily="18" charset="0"/>
                <a:cs typeface="Times New Roman" panose="02020603050405020304" pitchFamily="18" charset="0"/>
              </a:rPr>
              <a:t>Further combine these pairs into 4 final groups based on average similarity metrics.</a:t>
            </a:r>
            <a:endParaRPr lang="en-US" sz="1700" dirty="0"/>
          </a:p>
          <a:p>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
            <a:ext cx="9143997"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86479"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86474" y="-1"/>
            <a:ext cx="3057523"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4512" y="-1"/>
            <a:ext cx="8799485"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699" y="294538"/>
            <a:ext cx="7421963" cy="1033669"/>
          </a:xfrm>
        </p:spPr>
        <p:txBody>
          <a:bodyPr>
            <a:normAutofit/>
          </a:bodyPr>
          <a:lstStyle/>
          <a:p>
            <a:r>
              <a:rPr lang="en-US" sz="4000" dirty="0">
                <a:solidFill>
                  <a:srgbClr val="FFFFFF"/>
                </a:solidFill>
                <a:latin typeface="Times New Roman" panose="02020603050405020304" pitchFamily="18" charset="0"/>
                <a:cs typeface="Times New Roman" panose="02020603050405020304" pitchFamily="18" charset="0"/>
              </a:rPr>
              <a:t>Evaluation</a:t>
            </a:r>
          </a:p>
        </p:txBody>
      </p:sp>
      <p:sp>
        <p:nvSpPr>
          <p:cNvPr id="3" name="Content Placeholder 2"/>
          <p:cNvSpPr>
            <a:spLocks noGrp="1"/>
          </p:cNvSpPr>
          <p:nvPr>
            <p:ph idx="1"/>
          </p:nvPr>
        </p:nvSpPr>
        <p:spPr>
          <a:xfrm>
            <a:off x="1028699" y="1891970"/>
            <a:ext cx="7293023" cy="4109585"/>
          </a:xfrm>
        </p:spPr>
        <p:txBody>
          <a:bodyPr anchor="ctr">
            <a:normAutofit/>
          </a:bodyPr>
          <a:lstStyle/>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Groups generated based on their similarities are evaluated through metrics like success rate and overlap with original groups. </a:t>
            </a:r>
          </a:p>
          <a:p>
            <a:r>
              <a:rPr lang="en-US" sz="2400" dirty="0">
                <a:latin typeface="Times New Roman" panose="02020603050405020304" pitchFamily="18" charset="0"/>
                <a:cs typeface="Times New Roman" panose="02020603050405020304" pitchFamily="18" charset="0"/>
              </a:rPr>
              <a:t>The model demonstrated a significant success rate in replicating human-like groupings, achieving the desired standards of accuracy and logical consistency.</a:t>
            </a:r>
          </a:p>
          <a:p>
            <a:pPr marL="0" indent="0">
              <a:buNone/>
            </a:pP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title"/>
          </p:nvPr>
        </p:nvSpPr>
        <p:spPr>
          <a:xfrm>
            <a:off x="495030" y="2767106"/>
            <a:ext cx="2160621" cy="3071906"/>
          </a:xfrm>
        </p:spPr>
        <p:txBody>
          <a:bodyPr vert="horz" lIns="91440" tIns="45720" rIns="91440" bIns="45720" rtlCol="0" anchor="t">
            <a:normAutofit/>
          </a:bodyPr>
          <a:lstStyle/>
          <a:p>
            <a:pPr algn="l" defTabSz="914400">
              <a:lnSpc>
                <a:spcPct val="90000"/>
              </a:lnSpc>
            </a:pPr>
            <a:r>
              <a:rPr lang="en-US" sz="3500" kern="1200" dirty="0">
                <a:solidFill>
                  <a:srgbClr val="FFFFFF"/>
                </a:solidFill>
                <a:latin typeface="Times New Roman" panose="02020603050405020304" pitchFamily="18" charset="0"/>
                <a:cs typeface="Times New Roman" panose="02020603050405020304" pitchFamily="18" charset="0"/>
              </a:rPr>
              <a:t>Results: Original and Generated Groups</a:t>
            </a:r>
          </a:p>
        </p:txBody>
      </p:sp>
      <p:pic>
        <p:nvPicPr>
          <p:cNvPr id="4" name="Picture 3">
            <a:extLst>
              <a:ext uri="{FF2B5EF4-FFF2-40B4-BE49-F238E27FC236}">
                <a16:creationId xmlns:a16="http://schemas.microsoft.com/office/drawing/2014/main" id="{5E7BF26C-67CB-9552-3E19-E98D0CF6E9CD}"/>
              </a:ext>
            </a:extLst>
          </p:cNvPr>
          <p:cNvPicPr>
            <a:picLocks noChangeAspect="1"/>
          </p:cNvPicPr>
          <p:nvPr/>
        </p:nvPicPr>
        <p:blipFill>
          <a:blip r:embed="rId2"/>
          <a:stretch>
            <a:fillRect/>
          </a:stretch>
        </p:blipFill>
        <p:spPr>
          <a:xfrm>
            <a:off x="3376821" y="959370"/>
            <a:ext cx="5419311" cy="5096656"/>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ppt/theme/theme3.xml><?xml version="1.0" encoding="utf-8"?>
<a:theme xmlns:a="http://schemas.openxmlformats.org/drawingml/2006/main" name="OneBrand EVO (2022-Q4) ColorSet 3">
  <a:themeElements>
    <a:clrScheme name="OneBrand Evo Set 3">
      <a:dk1>
        <a:sysClr val="windowText" lastClr="000000"/>
      </a:dk1>
      <a:lt1>
        <a:sysClr val="window" lastClr="FFFFFF"/>
      </a:lt1>
      <a:dk2>
        <a:srgbClr val="232F3E"/>
      </a:dk2>
      <a:lt2>
        <a:srgbClr val="F1F3F3"/>
      </a:lt2>
      <a:accent1>
        <a:srgbClr val="005276"/>
      </a:accent1>
      <a:accent2>
        <a:srgbClr val="007FAA"/>
      </a:accent2>
      <a:accent3>
        <a:srgbClr val="9FFCEA"/>
      </a:accent3>
      <a:accent4>
        <a:srgbClr val="38EF7D"/>
      </a:accent4>
      <a:accent5>
        <a:srgbClr val="19594E"/>
      </a:accent5>
      <a:accent6>
        <a:srgbClr val="197956"/>
      </a:accent6>
      <a:hlink>
        <a:srgbClr val="197956"/>
      </a:hlink>
      <a:folHlink>
        <a:srgbClr val="197956"/>
      </a:folHlink>
    </a:clrScheme>
    <a:fontScheme name="AWS One Brand Evo">
      <a:majorFont>
        <a:latin typeface="Amazon Ember Display Heavy"/>
        <a:ea typeface=""/>
        <a:cs typeface=""/>
      </a:majorFont>
      <a:minorFont>
        <a:latin typeface="Amazon Ember Display"/>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lite">
      <a:srgbClr val="1A2F4C"/>
    </a:custClr>
    <a:custClr name="Anchor">
      <a:srgbClr val="003181"/>
    </a:custClr>
    <a:custClr name="Sea Blue">
      <a:srgbClr val="005276"/>
    </a:custClr>
    <a:custClr name="Sky">
      <a:srgbClr val="2074D5"/>
    </a:custClr>
    <a:custClr name="Aqua">
      <a:srgbClr val="007FAA"/>
    </a:custClr>
    <a:custClr name="Cyan">
      <a:srgbClr val="7CE8F4"/>
    </a:custClr>
    <a:custClr name="blank">
      <a:srgbClr val="FFFFFF"/>
    </a:custClr>
    <a:custClr name="blank">
      <a:srgbClr val="FFFFFF"/>
    </a:custClr>
    <a:custClr name="blank">
      <a:srgbClr val="FFFFFF"/>
    </a:custClr>
    <a:custClr name="blank">
      <a:srgbClr val="FFFFFF"/>
    </a:custClr>
    <a:custClr name="Galaxy">
      <a:srgbClr val="330066"/>
    </a:custClr>
    <a:custClr name="Dark Grape">
      <a:srgbClr val="563377"/>
    </a:custClr>
    <a:custClr name="Violet">
      <a:srgbClr val="7C5AED"/>
    </a:custClr>
    <a:custClr name="Bright Lilac">
      <a:srgbClr val="CC83EA"/>
    </a:custClr>
    <a:custClr name="Wine">
      <a:srgbClr val="8F1761"/>
    </a:custClr>
    <a:custClr name="Bloodthorn">
      <a:srgbClr val="B5335C"/>
    </a:custClr>
    <a:custClr name="Cosmos">
      <a:srgbClr val="DF2A5D"/>
    </a:custClr>
    <a:custClr name="Magenta">
      <a:srgbClr val="F46EBB"/>
    </a:custClr>
    <a:custClr name="blank">
      <a:srgbClr val="FFFFFF"/>
    </a:custClr>
    <a:custClr name="blank">
      <a:srgbClr val="FFFFFF"/>
    </a:custClr>
    <a:custClr name="Umber">
      <a:srgbClr val="BE4E2E"/>
    </a:custClr>
    <a:custClr name="Smile">
      <a:srgbClr val="FF9900"/>
    </a:custClr>
    <a:custClr name="Peach">
      <a:srgbClr val="FFAD97"/>
    </a:custClr>
    <a:custClr name="Rind">
      <a:srgbClr val="FBD8B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Evergreen">
      <a:srgbClr val="19594E"/>
    </a:custClr>
    <a:custClr name="Salem">
      <a:srgbClr val="197956"/>
    </a:custClr>
    <a:custClr name="Aloha">
      <a:srgbClr val="1DB893"/>
    </a:custClr>
    <a:custClr name="Mist">
      <a:srgbClr val="9FFCEA"/>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Dark Squid Ink">
      <a:srgbClr val="161E2D"/>
    </a:custClr>
    <a:custClr name="Squid Ink">
      <a:srgbClr val="232F3E"/>
    </a:custClr>
    <a:custClr name="Stone">
      <a:srgbClr val="D4DADA"/>
    </a:custClr>
    <a:custClr name="Paper">
      <a:srgbClr val="F1F3F3"/>
    </a:custClr>
    <a:custClr name="White">
      <a:srgbClr val="FFFFFF"/>
    </a:custClr>
  </a:custClrLst>
  <a:extLst>
    <a:ext uri="{05A4C25C-085E-4340-85A3-A5531E510DB2}">
      <thm15:themeFamily xmlns:thm15="http://schemas.microsoft.com/office/thememl/2012/main" name="TC Official Evolved ColorSet 4 (2022-Q4).potx" id="{CECD8FAD-F029-48AF-B3C8-C6C68F5F2640}" vid="{A1F5EB9E-5EAA-4239-ADDD-DA0BB31B895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799</TotalTime>
  <Words>748</Words>
  <Application>Microsoft Office PowerPoint</Application>
  <PresentationFormat>On-screen Show (4:3)</PresentationFormat>
  <Paragraphs>67</Paragraphs>
  <Slides>15</Slides>
  <Notes>1</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15</vt:i4>
      </vt:variant>
    </vt:vector>
  </HeadingPairs>
  <TitlesOfParts>
    <vt:vector size="26" baseType="lpstr">
      <vt:lpstr>Amazon Ember display</vt:lpstr>
      <vt:lpstr>Amazon Ember display</vt:lpstr>
      <vt:lpstr>Amazon Ember Display Heavy</vt:lpstr>
      <vt:lpstr>Aptos</vt:lpstr>
      <vt:lpstr>Arial</vt:lpstr>
      <vt:lpstr>Calibri</vt:lpstr>
      <vt:lpstr>Palatino Linotype</vt:lpstr>
      <vt:lpstr>Times New Roman</vt:lpstr>
      <vt:lpstr>Office Theme</vt:lpstr>
      <vt:lpstr>Gallery</vt:lpstr>
      <vt:lpstr>OneBrand EVO (2022-Q4) ColorSet 3</vt:lpstr>
      <vt:lpstr>AI for Solving New York Times Connection Game</vt:lpstr>
      <vt:lpstr>TEAM</vt:lpstr>
      <vt:lpstr>Overview</vt:lpstr>
      <vt:lpstr>Introduction &amp; Objectives</vt:lpstr>
      <vt:lpstr>Business Understanding</vt:lpstr>
      <vt:lpstr>Data Understanding &amp; Preparation</vt:lpstr>
      <vt:lpstr>Modeling</vt:lpstr>
      <vt:lpstr>Evaluation</vt:lpstr>
      <vt:lpstr>Results: Original and Generated Groups</vt:lpstr>
      <vt:lpstr>Deployment</vt:lpstr>
      <vt:lpstr>Web Interface: Word Group Generator</vt:lpstr>
      <vt:lpstr>Word Embedding Visualization</vt:lpstr>
      <vt:lpstr>What We Learned </vt:lpstr>
      <vt:lpstr>Future Recommendations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Kalluri, Lakshmi Prasanna</cp:lastModifiedBy>
  <cp:revision>4</cp:revision>
  <dcterms:created xsi:type="dcterms:W3CDTF">2013-01-27T09:14:16Z</dcterms:created>
  <dcterms:modified xsi:type="dcterms:W3CDTF">2024-12-12T21:42:43Z</dcterms:modified>
  <cp:category/>
</cp:coreProperties>
</file>

<file path=docProps/thumbnail.jpeg>
</file>